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50" r:id="rId4"/>
  </p:sldMasterIdLst>
  <p:notesMasterIdLst>
    <p:notesMasterId r:id="rId44"/>
  </p:notesMasterIdLst>
  <p:handoutMasterIdLst>
    <p:handoutMasterId r:id="rId45"/>
  </p:handoutMasterIdLst>
  <p:sldIdLst>
    <p:sldId id="899" r:id="rId5"/>
    <p:sldId id="932" r:id="rId6"/>
    <p:sldId id="933" r:id="rId7"/>
    <p:sldId id="973" r:id="rId8"/>
    <p:sldId id="975" r:id="rId9"/>
    <p:sldId id="974" r:id="rId10"/>
    <p:sldId id="976" r:id="rId11"/>
    <p:sldId id="977" r:id="rId12"/>
    <p:sldId id="1002" r:id="rId13"/>
    <p:sldId id="978" r:id="rId14"/>
    <p:sldId id="981" r:id="rId15"/>
    <p:sldId id="982" r:id="rId16"/>
    <p:sldId id="995" r:id="rId17"/>
    <p:sldId id="996" r:id="rId18"/>
    <p:sldId id="1013" r:id="rId19"/>
    <p:sldId id="998" r:id="rId20"/>
    <p:sldId id="1000" r:id="rId21"/>
    <p:sldId id="1001" r:id="rId22"/>
    <p:sldId id="983" r:id="rId23"/>
    <p:sldId id="1004" r:id="rId24"/>
    <p:sldId id="1003" r:id="rId25"/>
    <p:sldId id="999" r:id="rId26"/>
    <p:sldId id="984" r:id="rId27"/>
    <p:sldId id="985" r:id="rId28"/>
    <p:sldId id="986" r:id="rId29"/>
    <p:sldId id="987" r:id="rId30"/>
    <p:sldId id="988" r:id="rId31"/>
    <p:sldId id="989" r:id="rId32"/>
    <p:sldId id="990" r:id="rId33"/>
    <p:sldId id="991" r:id="rId34"/>
    <p:sldId id="1006" r:id="rId35"/>
    <p:sldId id="1007" r:id="rId36"/>
    <p:sldId id="1008" r:id="rId37"/>
    <p:sldId id="1009" r:id="rId38"/>
    <p:sldId id="1014" r:id="rId39"/>
    <p:sldId id="1018" r:id="rId40"/>
    <p:sldId id="1020" r:id="rId41"/>
    <p:sldId id="1005" r:id="rId42"/>
    <p:sldId id="971" r:id="rId43"/>
  </p:sldIdLst>
  <p:sldSz cx="12188825" cy="6858000"/>
  <p:notesSz cx="7315200" cy="9601200"/>
  <p:defaultTextStyle>
    <a:defPPr>
      <a:defRPr lang="en-US"/>
    </a:defPPr>
    <a:lvl1pPr algn="ctr" rtl="0" fontAlgn="base">
      <a:spcBef>
        <a:spcPct val="0"/>
      </a:spcBef>
      <a:spcAft>
        <a:spcPct val="0"/>
      </a:spcAft>
      <a:defRPr kern="1200">
        <a:solidFill>
          <a:schemeClr val="tx1"/>
        </a:solidFill>
        <a:latin typeface="Arial" charset="0"/>
        <a:ea typeface="+mn-ea"/>
        <a:cs typeface="+mn-cs"/>
      </a:defRPr>
    </a:lvl1pPr>
    <a:lvl2pPr marL="457200" algn="ctr" rtl="0" fontAlgn="base">
      <a:spcBef>
        <a:spcPct val="0"/>
      </a:spcBef>
      <a:spcAft>
        <a:spcPct val="0"/>
      </a:spcAft>
      <a:defRPr kern="1200">
        <a:solidFill>
          <a:schemeClr val="tx1"/>
        </a:solidFill>
        <a:latin typeface="Arial" charset="0"/>
        <a:ea typeface="+mn-ea"/>
        <a:cs typeface="+mn-cs"/>
      </a:defRPr>
    </a:lvl2pPr>
    <a:lvl3pPr marL="914400" algn="ctr" rtl="0" fontAlgn="base">
      <a:spcBef>
        <a:spcPct val="0"/>
      </a:spcBef>
      <a:spcAft>
        <a:spcPct val="0"/>
      </a:spcAft>
      <a:defRPr kern="1200">
        <a:solidFill>
          <a:schemeClr val="tx1"/>
        </a:solidFill>
        <a:latin typeface="Arial" charset="0"/>
        <a:ea typeface="+mn-ea"/>
        <a:cs typeface="+mn-cs"/>
      </a:defRPr>
    </a:lvl3pPr>
    <a:lvl4pPr marL="1371600" algn="ctr" rtl="0" fontAlgn="base">
      <a:spcBef>
        <a:spcPct val="0"/>
      </a:spcBef>
      <a:spcAft>
        <a:spcPct val="0"/>
      </a:spcAft>
      <a:defRPr kern="1200">
        <a:solidFill>
          <a:schemeClr val="tx1"/>
        </a:solidFill>
        <a:latin typeface="Arial" charset="0"/>
        <a:ea typeface="+mn-ea"/>
        <a:cs typeface="+mn-cs"/>
      </a:defRPr>
    </a:lvl4pPr>
    <a:lvl5pPr marL="1828800" algn="ctr"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orient="horz" pos="836">
          <p15:clr>
            <a:srgbClr val="A4A3A4"/>
          </p15:clr>
        </p15:guide>
        <p15:guide id="3" pos="7307">
          <p15:clr>
            <a:srgbClr val="A4A3A4"/>
          </p15:clr>
        </p15:guide>
        <p15:guide id="4" pos="384">
          <p15:clr>
            <a:srgbClr val="A4A3A4"/>
          </p15:clr>
        </p15:guide>
        <p15:guide id="5" pos="3842">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Xilinx" initials="X" lastIdx="43" clrIdx="0"/>
  <p:cmAuthor id="1" name="Jennifer Lockhart" initials="JL" lastIdx="3" clrIdx="1"/>
  <p:cmAuthor id="2" name="Bielby" initials="T" lastIdx="106" clrIdx="2"/>
  <p:cmAuthor id="3" name="glaser" initials="g" lastIdx="7" clrIdx="3"/>
  <p:cmAuthor id="4" name="Intersil Corporate Template" initials="SV" lastIdx="1" clrIdx="4"/>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E78618"/>
    <a:srgbClr val="FFFFFF"/>
    <a:srgbClr val="00446A"/>
    <a:srgbClr val="965B8E"/>
    <a:srgbClr val="7B4B88"/>
    <a:srgbClr val="E9EEF1"/>
    <a:srgbClr val="91B800"/>
    <a:srgbClr val="CA1D10"/>
    <a:srgbClr val="E06262"/>
    <a:srgbClr val="CF737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8078" autoAdjust="0"/>
    <p:restoredTop sz="83741" autoAdjust="0"/>
  </p:normalViewPr>
  <p:slideViewPr>
    <p:cSldViewPr snapToGrid="0" showGuides="1">
      <p:cViewPr varScale="1">
        <p:scale>
          <a:sx n="86" d="100"/>
          <a:sy n="86" d="100"/>
        </p:scale>
        <p:origin x="802" y="48"/>
      </p:cViewPr>
      <p:guideLst>
        <p:guide orient="horz" pos="2160"/>
        <p:guide orient="horz" pos="836"/>
        <p:guide pos="7307"/>
        <p:guide pos="384"/>
        <p:guide pos="3842"/>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331"/>
    </p:cViewPr>
  </p:sorterViewPr>
  <p:notesViewPr>
    <p:cSldViewPr snapToGrid="0">
      <p:cViewPr varScale="1">
        <p:scale>
          <a:sx n="47" d="100"/>
          <a:sy n="47" d="100"/>
        </p:scale>
        <p:origin x="-2304" y="-82"/>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viewProps" Target="viewProps.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4143377" y="9120190"/>
            <a:ext cx="3170237" cy="479425"/>
          </a:xfrm>
          <a:prstGeom prst="rect">
            <a:avLst/>
          </a:prstGeom>
        </p:spPr>
        <p:txBody>
          <a:bodyPr vert="horz" lIns="91474" tIns="45737" rIns="91474" bIns="45737" rtlCol="0" anchor="b"/>
          <a:lstStyle>
            <a:lvl1pPr algn="r">
              <a:defRPr sz="1200"/>
            </a:lvl1pPr>
          </a:lstStyle>
          <a:p>
            <a:fld id="{31C9CEC6-6AD2-4F32-A6B2-F8D8783008D8}" type="slidenum">
              <a:rPr lang="en-US" smtClean="0"/>
              <a:pPr/>
              <a:t>‹#›</a:t>
            </a:fld>
            <a:endParaRPr lang="en-US"/>
          </a:p>
        </p:txBody>
      </p:sp>
    </p:spTree>
    <p:extLst>
      <p:ext uri="{BB962C8B-B14F-4D97-AF65-F5344CB8AC3E}">
        <p14:creationId xmlns:p14="http://schemas.microsoft.com/office/powerpoint/2010/main" val="185074882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410" name="Rectangle 2"/>
          <p:cNvSpPr>
            <a:spLocks noGrp="1" noChangeArrowheads="1"/>
          </p:cNvSpPr>
          <p:nvPr>
            <p:ph type="hdr" sz="quarter"/>
          </p:nvPr>
        </p:nvSpPr>
        <p:spPr bwMode="auto">
          <a:xfrm>
            <a:off x="2" y="0"/>
            <a:ext cx="3170237" cy="479425"/>
          </a:xfrm>
          <a:prstGeom prst="rect">
            <a:avLst/>
          </a:prstGeom>
          <a:noFill/>
          <a:ln w="9525">
            <a:noFill/>
            <a:miter lim="800000"/>
            <a:headEnd/>
            <a:tailEnd/>
          </a:ln>
          <a:effectLst/>
        </p:spPr>
        <p:txBody>
          <a:bodyPr vert="horz" wrap="square" lIns="96697" tIns="48349" rIns="96697" bIns="48349" numCol="1" anchor="t" anchorCtr="0" compatLnSpc="1">
            <a:prstTxWarp prst="textNoShape">
              <a:avLst/>
            </a:prstTxWarp>
          </a:bodyPr>
          <a:lstStyle>
            <a:lvl1pPr algn="l" defTabSz="967143">
              <a:defRPr sz="1200">
                <a:latin typeface="Arial" charset="0"/>
              </a:defRPr>
            </a:lvl1pPr>
          </a:lstStyle>
          <a:p>
            <a:pPr>
              <a:defRPr/>
            </a:pPr>
            <a:endParaRPr lang="en-US"/>
          </a:p>
        </p:txBody>
      </p:sp>
      <p:sp>
        <p:nvSpPr>
          <p:cNvPr id="17411" name="Rectangle 3"/>
          <p:cNvSpPr>
            <a:spLocks noGrp="1" noChangeArrowheads="1"/>
          </p:cNvSpPr>
          <p:nvPr>
            <p:ph type="dt" idx="1"/>
          </p:nvPr>
        </p:nvSpPr>
        <p:spPr bwMode="auto">
          <a:xfrm>
            <a:off x="4143377" y="0"/>
            <a:ext cx="3170237" cy="479425"/>
          </a:xfrm>
          <a:prstGeom prst="rect">
            <a:avLst/>
          </a:prstGeom>
          <a:noFill/>
          <a:ln w="9525">
            <a:noFill/>
            <a:miter lim="800000"/>
            <a:headEnd/>
            <a:tailEnd/>
          </a:ln>
          <a:effectLst/>
        </p:spPr>
        <p:txBody>
          <a:bodyPr vert="horz" wrap="square" lIns="96697" tIns="48349" rIns="96697" bIns="48349" numCol="1" anchor="t" anchorCtr="0" compatLnSpc="1">
            <a:prstTxWarp prst="textNoShape">
              <a:avLst/>
            </a:prstTxWarp>
          </a:bodyPr>
          <a:lstStyle>
            <a:lvl1pPr algn="r" defTabSz="967143">
              <a:defRPr sz="1200">
                <a:latin typeface="Arial" charset="0"/>
              </a:defRPr>
            </a:lvl1pPr>
          </a:lstStyle>
          <a:p>
            <a:pPr>
              <a:defRPr/>
            </a:pPr>
            <a:endParaRPr lang="en-US"/>
          </a:p>
        </p:txBody>
      </p:sp>
      <p:sp>
        <p:nvSpPr>
          <p:cNvPr id="31748" name="Rectangle 4"/>
          <p:cNvSpPr>
            <a:spLocks noGrp="1" noRot="1" noChangeAspect="1" noChangeArrowheads="1" noTextEdit="1"/>
          </p:cNvSpPr>
          <p:nvPr>
            <p:ph type="sldImg" idx="2"/>
          </p:nvPr>
        </p:nvSpPr>
        <p:spPr bwMode="auto">
          <a:xfrm>
            <a:off x="457200" y="719138"/>
            <a:ext cx="6400800" cy="3602037"/>
          </a:xfrm>
          <a:prstGeom prst="rect">
            <a:avLst/>
          </a:prstGeom>
          <a:noFill/>
          <a:ln w="9525">
            <a:solidFill>
              <a:srgbClr val="000000"/>
            </a:solidFill>
            <a:miter lim="800000"/>
            <a:headEnd/>
            <a:tailEnd/>
          </a:ln>
        </p:spPr>
      </p:sp>
      <p:sp>
        <p:nvSpPr>
          <p:cNvPr id="17413" name="Rectangle 5"/>
          <p:cNvSpPr>
            <a:spLocks noGrp="1" noChangeArrowheads="1"/>
          </p:cNvSpPr>
          <p:nvPr>
            <p:ph type="body" sz="quarter" idx="3"/>
          </p:nvPr>
        </p:nvSpPr>
        <p:spPr bwMode="auto">
          <a:xfrm>
            <a:off x="731840" y="4560891"/>
            <a:ext cx="5851525" cy="4319586"/>
          </a:xfrm>
          <a:prstGeom prst="rect">
            <a:avLst/>
          </a:prstGeom>
          <a:noFill/>
          <a:ln w="9525">
            <a:noFill/>
            <a:miter lim="800000"/>
            <a:headEnd/>
            <a:tailEnd/>
          </a:ln>
          <a:effectLst/>
        </p:spPr>
        <p:txBody>
          <a:bodyPr vert="horz" wrap="square" lIns="96697" tIns="48349" rIns="96697" bIns="48349"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17414" name="Rectangle 6"/>
          <p:cNvSpPr>
            <a:spLocks noGrp="1" noChangeArrowheads="1"/>
          </p:cNvSpPr>
          <p:nvPr>
            <p:ph type="ftr" sz="quarter" idx="4"/>
          </p:nvPr>
        </p:nvSpPr>
        <p:spPr bwMode="auto">
          <a:xfrm>
            <a:off x="2" y="9120190"/>
            <a:ext cx="3170237" cy="479425"/>
          </a:xfrm>
          <a:prstGeom prst="rect">
            <a:avLst/>
          </a:prstGeom>
          <a:noFill/>
          <a:ln w="9525">
            <a:noFill/>
            <a:miter lim="800000"/>
            <a:headEnd/>
            <a:tailEnd/>
          </a:ln>
          <a:effectLst/>
        </p:spPr>
        <p:txBody>
          <a:bodyPr vert="horz" wrap="square" lIns="96697" tIns="48349" rIns="96697" bIns="48349" numCol="1" anchor="b" anchorCtr="0" compatLnSpc="1">
            <a:prstTxWarp prst="textNoShape">
              <a:avLst/>
            </a:prstTxWarp>
          </a:bodyPr>
          <a:lstStyle>
            <a:lvl1pPr algn="l" defTabSz="967143">
              <a:defRPr sz="1200">
                <a:latin typeface="Arial" charset="0"/>
              </a:defRPr>
            </a:lvl1pPr>
          </a:lstStyle>
          <a:p>
            <a:pPr>
              <a:defRPr/>
            </a:pPr>
            <a:endParaRPr lang="en-US"/>
          </a:p>
        </p:txBody>
      </p:sp>
    </p:spTree>
    <p:extLst>
      <p:ext uri="{BB962C8B-B14F-4D97-AF65-F5344CB8AC3E}">
        <p14:creationId xmlns:p14="http://schemas.microsoft.com/office/powerpoint/2010/main" val="1224941674"/>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1751332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Arial" charset="0"/>
                <a:ea typeface="+mn-ea"/>
                <a:cs typeface="+mn-cs"/>
              </a:rPr>
              <a:t>RTL Project:</a:t>
            </a:r>
          </a:p>
          <a:p>
            <a:pPr lvl="0"/>
            <a:r>
              <a:rPr lang="en-US" sz="1200" kern="1200" dirty="0" smtClean="0">
                <a:solidFill>
                  <a:schemeClr val="tx1"/>
                </a:solidFill>
                <a:effectLst/>
                <a:latin typeface="Arial" charset="0"/>
                <a:ea typeface="+mn-ea"/>
                <a:cs typeface="+mn-cs"/>
              </a:rPr>
              <a:t>The RTL Project environment enables analysis of the compiled RTL design including logic exploration, resource and power estimation, DRCs, and I/O pin planning. </a:t>
            </a:r>
          </a:p>
          <a:p>
            <a:r>
              <a:rPr lang="en-US" sz="1200" kern="1200" dirty="0" smtClean="0">
                <a:solidFill>
                  <a:schemeClr val="tx1"/>
                </a:solidFill>
                <a:effectLst/>
                <a:latin typeface="Arial" charset="0"/>
                <a:ea typeface="+mn-ea"/>
                <a:cs typeface="+mn-cs"/>
              </a:rPr>
              <a:t>Post-synthesis Project:</a:t>
            </a:r>
          </a:p>
          <a:p>
            <a:pPr lvl="0"/>
            <a:r>
              <a:rPr lang="en-US" sz="1200" kern="1200" dirty="0" smtClean="0">
                <a:solidFill>
                  <a:schemeClr val="tx1"/>
                </a:solidFill>
                <a:effectLst/>
                <a:latin typeface="Arial" charset="0"/>
                <a:ea typeface="+mn-ea"/>
                <a:cs typeface="+mn-cs"/>
              </a:rPr>
              <a:t>This is where pre-implementation design analysis, debug core insertion, and constraint definition is performed. You can explore various constraints sets, devices, and implementation options. </a:t>
            </a:r>
          </a:p>
          <a:p>
            <a:r>
              <a:rPr lang="en-US" sz="1200" kern="1200" dirty="0" smtClean="0">
                <a:solidFill>
                  <a:schemeClr val="tx1"/>
                </a:solidFill>
                <a:effectLst/>
                <a:latin typeface="Arial" charset="0"/>
                <a:ea typeface="+mn-ea"/>
                <a:cs typeface="+mn-cs"/>
              </a:rPr>
              <a:t>Import ISE tool results: </a:t>
            </a:r>
          </a:p>
          <a:p>
            <a:pPr lvl="0"/>
            <a:r>
              <a:rPr lang="en-US" sz="1200" kern="1200" dirty="0" smtClean="0">
                <a:solidFill>
                  <a:schemeClr val="tx1"/>
                </a:solidFill>
                <a:effectLst/>
                <a:latin typeface="Arial" charset="0"/>
                <a:ea typeface="+mn-ea"/>
                <a:cs typeface="+mn-cs"/>
              </a:rPr>
              <a:t>The Implemented Design environment loads the </a:t>
            </a:r>
            <a:r>
              <a:rPr lang="en-US" sz="1200" kern="1200" dirty="0" err="1" smtClean="0">
                <a:solidFill>
                  <a:schemeClr val="tx1"/>
                </a:solidFill>
                <a:effectLst/>
                <a:latin typeface="Arial" charset="0"/>
                <a:ea typeface="+mn-ea"/>
                <a:cs typeface="+mn-cs"/>
              </a:rPr>
              <a:t>netlist</a:t>
            </a:r>
            <a:r>
              <a:rPr lang="en-US" sz="1200" kern="1200" dirty="0" smtClean="0">
                <a:solidFill>
                  <a:schemeClr val="tx1"/>
                </a:solidFill>
                <a:effectLst/>
                <a:latin typeface="Arial" charset="0"/>
                <a:ea typeface="+mn-ea"/>
                <a:cs typeface="+mn-cs"/>
              </a:rPr>
              <a:t> and implementation results directly from the run directory to ensure that the viewed data represents the launched run. </a:t>
            </a:r>
          </a:p>
          <a:p>
            <a:endParaRPr lang="en-US" dirty="0"/>
          </a:p>
        </p:txBody>
      </p:sp>
    </p:spTree>
    <p:extLst>
      <p:ext uri="{BB962C8B-B14F-4D97-AF65-F5344CB8AC3E}">
        <p14:creationId xmlns:p14="http://schemas.microsoft.com/office/powerpoint/2010/main" val="23627872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Arial" charset="0"/>
                <a:ea typeface="+mn-ea"/>
                <a:cs typeface="+mn-cs"/>
              </a:rPr>
              <a:t>After you have elaborated the design, the Project Manager appears. Note that the Flow Navigator has changed (note the new options under RTL Analysis). The figure shows the RTL Schematic layout, but other views can be selected.</a:t>
            </a:r>
          </a:p>
          <a:p>
            <a:r>
              <a:rPr lang="en-US" sz="1200" kern="1200" dirty="0" smtClean="0">
                <a:solidFill>
                  <a:schemeClr val="tx1"/>
                </a:solidFill>
                <a:effectLst/>
                <a:latin typeface="Arial" charset="0"/>
                <a:ea typeface="+mn-ea"/>
                <a:cs typeface="+mn-cs"/>
              </a:rPr>
              <a:t>RTL </a:t>
            </a:r>
            <a:r>
              <a:rPr lang="en-US" sz="1200" kern="1200" dirty="0" err="1" smtClean="0">
                <a:solidFill>
                  <a:schemeClr val="tx1"/>
                </a:solidFill>
                <a:effectLst/>
                <a:latin typeface="Arial" charset="0"/>
                <a:ea typeface="+mn-ea"/>
                <a:cs typeface="+mn-cs"/>
              </a:rPr>
              <a:t>Netlist</a:t>
            </a:r>
            <a:r>
              <a:rPr lang="en-US" sz="1200" kern="1200" dirty="0" smtClean="0">
                <a:solidFill>
                  <a:schemeClr val="tx1"/>
                </a:solidFill>
                <a:effectLst/>
                <a:latin typeface="Arial" charset="0"/>
                <a:ea typeface="+mn-ea"/>
                <a:cs typeface="+mn-cs"/>
              </a:rPr>
              <a:t> window: Shows a name for each primitive in the design. </a:t>
            </a:r>
          </a:p>
          <a:p>
            <a:r>
              <a:rPr lang="en-US" sz="1200" kern="1200" dirty="0" smtClean="0">
                <a:solidFill>
                  <a:schemeClr val="tx1"/>
                </a:solidFill>
                <a:effectLst/>
                <a:latin typeface="Arial" charset="0"/>
                <a:ea typeface="+mn-ea"/>
                <a:cs typeface="+mn-cs"/>
              </a:rPr>
              <a:t>As each is selected, the Instance Properties view shows specific details. Physical constraints: list </a:t>
            </a:r>
            <a:r>
              <a:rPr lang="en-US" sz="1200" kern="1200" dirty="0" err="1" smtClean="0">
                <a:solidFill>
                  <a:schemeClr val="tx1"/>
                </a:solidFill>
                <a:effectLst/>
                <a:latin typeface="Arial" charset="0"/>
                <a:ea typeface="+mn-ea"/>
                <a:cs typeface="+mn-cs"/>
              </a:rPr>
              <a:t>Pblocks</a:t>
            </a:r>
            <a:r>
              <a:rPr lang="en-US" sz="1200" kern="1200" dirty="0" smtClean="0">
                <a:solidFill>
                  <a:schemeClr val="tx1"/>
                </a:solidFill>
                <a:effectLst/>
                <a:latin typeface="Arial" charset="0"/>
                <a:ea typeface="+mn-ea"/>
                <a:cs typeface="+mn-cs"/>
              </a:rPr>
              <a:t> associated with the design. Device view: Shows the specific resources on the die that are selected. It also shows location constraints (LOCs) and range assignments on </a:t>
            </a:r>
            <a:r>
              <a:rPr lang="en-US" sz="1200" kern="1200" dirty="0" err="1" smtClean="0">
                <a:solidFill>
                  <a:schemeClr val="tx1"/>
                </a:solidFill>
                <a:effectLst/>
                <a:latin typeface="Arial" charset="0"/>
                <a:ea typeface="+mn-ea"/>
                <a:cs typeface="+mn-cs"/>
              </a:rPr>
              <a:t>Pblock</a:t>
            </a:r>
            <a:r>
              <a:rPr lang="en-US" sz="1200" kern="1200" dirty="0" smtClean="0">
                <a:solidFill>
                  <a:schemeClr val="tx1"/>
                </a:solidFill>
                <a:effectLst/>
                <a:latin typeface="Arial" charset="0"/>
                <a:ea typeface="+mn-ea"/>
                <a:cs typeface="+mn-cs"/>
              </a:rPr>
              <a:t>.</a:t>
            </a:r>
            <a:endParaRPr lang="en-US" dirty="0"/>
          </a:p>
        </p:txBody>
      </p:sp>
    </p:spTree>
    <p:extLst>
      <p:ext uri="{BB962C8B-B14F-4D97-AF65-F5344CB8AC3E}">
        <p14:creationId xmlns:p14="http://schemas.microsoft.com/office/powerpoint/2010/main" val="11206266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7465284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205837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1237670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Arial" charset="0"/>
                <a:ea typeface="+mn-ea"/>
                <a:cs typeface="+mn-cs"/>
              </a:rPr>
              <a:t>Typical designers are involved in complex, high-density designs. They do not mind using a more interactive and iterative approach, as opposed to a pushbutton flow (as long as it produces improved timing results). </a:t>
            </a:r>
            <a:r>
              <a:rPr lang="en-US" sz="1200" kern="1200" dirty="0" err="1" smtClean="0">
                <a:solidFill>
                  <a:schemeClr val="tx1"/>
                </a:solidFill>
                <a:effectLst/>
                <a:latin typeface="Arial" charset="0"/>
                <a:ea typeface="+mn-ea"/>
                <a:cs typeface="+mn-cs"/>
              </a:rPr>
              <a:t>Vivado</a:t>
            </a:r>
            <a:r>
              <a:rPr lang="en-US" sz="1200" kern="1200" dirty="0" smtClean="0">
                <a:solidFill>
                  <a:schemeClr val="tx1"/>
                </a:solidFill>
                <a:effectLst/>
                <a:latin typeface="Arial" charset="0"/>
                <a:ea typeface="+mn-ea"/>
                <a:cs typeface="+mn-cs"/>
              </a:rPr>
              <a:t> IDE users also include those who want to be more involved (in control) of what the implementation tools are doing.</a:t>
            </a:r>
          </a:p>
          <a:p>
            <a:r>
              <a:rPr lang="en-US" sz="1200" kern="1200" dirty="0" smtClean="0">
                <a:solidFill>
                  <a:schemeClr val="tx1"/>
                </a:solidFill>
                <a:effectLst/>
                <a:latin typeface="Arial" charset="0"/>
                <a:ea typeface="+mn-ea"/>
                <a:cs typeface="+mn-cs"/>
              </a:rPr>
              <a:t>The productivity gains enabled by the </a:t>
            </a:r>
            <a:r>
              <a:rPr lang="en-US" sz="1200" kern="1200" dirty="0" err="1" smtClean="0">
                <a:solidFill>
                  <a:schemeClr val="tx1"/>
                </a:solidFill>
                <a:effectLst/>
                <a:latin typeface="Arial" charset="0"/>
                <a:ea typeface="+mn-ea"/>
                <a:cs typeface="+mn-cs"/>
              </a:rPr>
              <a:t>Vivado</a:t>
            </a:r>
            <a:r>
              <a:rPr lang="en-US" sz="1200" kern="1200" dirty="0" smtClean="0">
                <a:solidFill>
                  <a:schemeClr val="tx1"/>
                </a:solidFill>
                <a:effectLst/>
                <a:latin typeface="Arial" charset="0"/>
                <a:ea typeface="+mn-ea"/>
                <a:cs typeface="+mn-cs"/>
              </a:rPr>
              <a:t> IDE will help reduce the overall implementation iterations required by these types of designs.</a:t>
            </a:r>
          </a:p>
          <a:p>
            <a:r>
              <a:rPr lang="en-US" sz="1200" kern="1200" dirty="0" smtClean="0">
                <a:solidFill>
                  <a:schemeClr val="tx1"/>
                </a:solidFill>
                <a:effectLst/>
                <a:latin typeface="Arial" charset="0"/>
                <a:ea typeface="+mn-ea"/>
                <a:cs typeface="+mn-cs"/>
              </a:rPr>
              <a:t>Typical designers need extra performance and have experienced implementation issues previously. </a:t>
            </a:r>
          </a:p>
          <a:p>
            <a:r>
              <a:rPr lang="en-US" sz="1200" kern="1200" dirty="0" smtClean="0">
                <a:solidFill>
                  <a:schemeClr val="tx1"/>
                </a:solidFill>
                <a:effectLst/>
                <a:latin typeface="Arial" charset="0"/>
                <a:ea typeface="+mn-ea"/>
                <a:cs typeface="+mn-cs"/>
              </a:rPr>
              <a:t>Often, complex designs require many iterations to finalize the performance. This is because designers run the risk of not meeting their timing with each iteration when running implementation on the entire design. The use of area constraints can improve the consistency of your timing results, although it does not guarantee meeting your timing objectives.</a:t>
            </a:r>
          </a:p>
          <a:p>
            <a:endParaRPr lang="en-US" dirty="0"/>
          </a:p>
        </p:txBody>
      </p:sp>
    </p:spTree>
    <p:extLst>
      <p:ext uri="{BB962C8B-B14F-4D97-AF65-F5344CB8AC3E}">
        <p14:creationId xmlns:p14="http://schemas.microsoft.com/office/powerpoint/2010/main" val="37229057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6956262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Arial" charset="0"/>
                <a:ea typeface="+mn-ea"/>
                <a:cs typeface="+mn-cs"/>
              </a:rPr>
              <a:t>The </a:t>
            </a:r>
            <a:r>
              <a:rPr lang="en-US" sz="1200" kern="1200" dirty="0" err="1" smtClean="0">
                <a:solidFill>
                  <a:schemeClr val="tx1"/>
                </a:solidFill>
                <a:effectLst/>
                <a:latin typeface="Arial" charset="0"/>
                <a:ea typeface="+mn-ea"/>
                <a:cs typeface="+mn-cs"/>
              </a:rPr>
              <a:t>Vivado</a:t>
            </a:r>
            <a:r>
              <a:rPr lang="en-US" sz="1200" kern="1200" dirty="0" smtClean="0">
                <a:solidFill>
                  <a:schemeClr val="tx1"/>
                </a:solidFill>
                <a:effectLst/>
                <a:latin typeface="Arial" charset="0"/>
                <a:ea typeface="+mn-ea"/>
                <a:cs typeface="+mn-cs"/>
              </a:rPr>
              <a:t> IDE provides a comprehensive environment for analyzing timing issues and easily constraining timing-critical logic to improve performance. Results can be used to plan a </a:t>
            </a:r>
            <a:r>
              <a:rPr lang="en-US" sz="1200" kern="1200" dirty="0" err="1" smtClean="0">
                <a:solidFill>
                  <a:schemeClr val="tx1"/>
                </a:solidFill>
                <a:effectLst/>
                <a:latin typeface="Arial" charset="0"/>
                <a:ea typeface="+mn-ea"/>
                <a:cs typeface="+mn-cs"/>
              </a:rPr>
              <a:t>floorplan</a:t>
            </a:r>
            <a:r>
              <a:rPr lang="en-US" sz="1200" kern="1200" dirty="0" smtClean="0">
                <a:solidFill>
                  <a:schemeClr val="tx1"/>
                </a:solidFill>
                <a:effectLst/>
                <a:latin typeface="Arial" charset="0"/>
                <a:ea typeface="+mn-ea"/>
                <a:cs typeface="+mn-cs"/>
              </a:rPr>
              <a:t> of the design by determining what logic should be grouped together and where it should placed on the die. When timing-critical logic is grouped closer together, the implementation tools can use faster routing resources to improve timing. </a:t>
            </a:r>
          </a:p>
          <a:p>
            <a:r>
              <a:rPr lang="en-US" sz="1200" kern="1200" dirty="0" smtClean="0">
                <a:solidFill>
                  <a:schemeClr val="tx1"/>
                </a:solidFill>
                <a:effectLst/>
                <a:latin typeface="Arial" charset="0"/>
                <a:ea typeface="+mn-ea"/>
                <a:cs typeface="+mn-cs"/>
              </a:rPr>
              <a:t>Grouping logic is performed with physical blocks (called </a:t>
            </a:r>
            <a:r>
              <a:rPr lang="en-US" sz="1200" kern="1200" dirty="0" err="1" smtClean="0">
                <a:solidFill>
                  <a:schemeClr val="tx1"/>
                </a:solidFill>
                <a:effectLst/>
                <a:latin typeface="Arial" charset="0"/>
                <a:ea typeface="+mn-ea"/>
                <a:cs typeface="+mn-cs"/>
              </a:rPr>
              <a:t>Pblocks</a:t>
            </a:r>
            <a:r>
              <a:rPr lang="en-US" sz="1200" kern="1200" dirty="0" smtClean="0">
                <a:solidFill>
                  <a:schemeClr val="tx1"/>
                </a:solidFill>
                <a:effectLst/>
                <a:latin typeface="Arial" charset="0"/>
                <a:ea typeface="+mn-ea"/>
                <a:cs typeface="+mn-cs"/>
              </a:rPr>
              <a:t>) by selecting logic in a variety of different ways.</a:t>
            </a:r>
          </a:p>
          <a:p>
            <a:r>
              <a:rPr lang="en-US" sz="1200" kern="1200" dirty="0" smtClean="0">
                <a:solidFill>
                  <a:schemeClr val="tx1"/>
                </a:solidFill>
                <a:effectLst/>
                <a:latin typeface="Arial" charset="0"/>
                <a:ea typeface="+mn-ea"/>
                <a:cs typeface="+mn-cs"/>
              </a:rPr>
              <a:t>The </a:t>
            </a:r>
            <a:r>
              <a:rPr lang="en-US" sz="1200" kern="1200" dirty="0" err="1" smtClean="0">
                <a:solidFill>
                  <a:schemeClr val="tx1"/>
                </a:solidFill>
                <a:effectLst/>
                <a:latin typeface="Arial" charset="0"/>
                <a:ea typeface="+mn-ea"/>
                <a:cs typeface="+mn-cs"/>
              </a:rPr>
              <a:t>Vivado</a:t>
            </a:r>
            <a:r>
              <a:rPr lang="en-US" sz="1200" kern="1200" dirty="0" smtClean="0">
                <a:solidFill>
                  <a:schemeClr val="tx1"/>
                </a:solidFill>
                <a:effectLst/>
                <a:latin typeface="Arial" charset="0"/>
                <a:ea typeface="+mn-ea"/>
                <a:cs typeface="+mn-cs"/>
              </a:rPr>
              <a:t> IDE also provides resource utilization estimates to help size any </a:t>
            </a:r>
            <a:r>
              <a:rPr lang="en-US" sz="1200" kern="1200" dirty="0" err="1" smtClean="0">
                <a:solidFill>
                  <a:schemeClr val="tx1"/>
                </a:solidFill>
                <a:effectLst/>
                <a:latin typeface="Arial" charset="0"/>
                <a:ea typeface="+mn-ea"/>
                <a:cs typeface="+mn-cs"/>
              </a:rPr>
              <a:t>Pblocks</a:t>
            </a:r>
            <a:r>
              <a:rPr lang="en-US" sz="1200" kern="1200" dirty="0" smtClean="0">
                <a:solidFill>
                  <a:schemeClr val="tx1"/>
                </a:solidFill>
                <a:effectLst/>
                <a:latin typeface="Arial" charset="0"/>
                <a:ea typeface="+mn-ea"/>
                <a:cs typeface="+mn-cs"/>
              </a:rPr>
              <a:t>. These same statistics report clock information, carry chain size, and a variety of other useful information.</a:t>
            </a:r>
          </a:p>
          <a:p>
            <a:r>
              <a:rPr lang="en-US" sz="1200" kern="1200" dirty="0" smtClean="0">
                <a:solidFill>
                  <a:schemeClr val="tx1"/>
                </a:solidFill>
                <a:effectLst/>
                <a:latin typeface="Arial" charset="0"/>
                <a:ea typeface="+mn-ea"/>
                <a:cs typeface="+mn-cs"/>
              </a:rPr>
              <a:t>The </a:t>
            </a:r>
            <a:r>
              <a:rPr lang="en-US" sz="1200" kern="1200" dirty="0" err="1" smtClean="0">
                <a:solidFill>
                  <a:schemeClr val="tx1"/>
                </a:solidFill>
                <a:effectLst/>
                <a:latin typeface="Arial" charset="0"/>
                <a:ea typeface="+mn-ea"/>
                <a:cs typeface="+mn-cs"/>
              </a:rPr>
              <a:t>Vivado</a:t>
            </a:r>
            <a:r>
              <a:rPr lang="en-US" sz="1200" kern="1200" dirty="0" smtClean="0">
                <a:solidFill>
                  <a:schemeClr val="tx1"/>
                </a:solidFill>
                <a:effectLst/>
                <a:latin typeface="Arial" charset="0"/>
                <a:ea typeface="+mn-ea"/>
                <a:cs typeface="+mn-cs"/>
              </a:rPr>
              <a:t> IDE provides excellent insight into the design by displaying I/O interconnect as well as </a:t>
            </a:r>
            <a:r>
              <a:rPr lang="en-US" sz="1200" kern="1200" dirty="0" err="1" smtClean="0">
                <a:solidFill>
                  <a:schemeClr val="tx1"/>
                </a:solidFill>
                <a:effectLst/>
                <a:latin typeface="Arial" charset="0"/>
                <a:ea typeface="+mn-ea"/>
                <a:cs typeface="+mn-cs"/>
              </a:rPr>
              <a:t>Pblock</a:t>
            </a:r>
            <a:r>
              <a:rPr lang="en-US" sz="1200" kern="1200" dirty="0" smtClean="0">
                <a:solidFill>
                  <a:schemeClr val="tx1"/>
                </a:solidFill>
                <a:effectLst/>
                <a:latin typeface="Arial" charset="0"/>
                <a:ea typeface="+mn-ea"/>
                <a:cs typeface="+mn-cs"/>
              </a:rPr>
              <a:t> net bundles. Inter-</a:t>
            </a:r>
            <a:r>
              <a:rPr lang="en-US" sz="1200" kern="1200" dirty="0" err="1" smtClean="0">
                <a:solidFill>
                  <a:schemeClr val="tx1"/>
                </a:solidFill>
                <a:effectLst/>
                <a:latin typeface="Arial" charset="0"/>
                <a:ea typeface="+mn-ea"/>
                <a:cs typeface="+mn-cs"/>
              </a:rPr>
              <a:t>Pblock</a:t>
            </a:r>
            <a:r>
              <a:rPr lang="en-US" sz="1200" kern="1200" dirty="0" smtClean="0">
                <a:solidFill>
                  <a:schemeClr val="tx1"/>
                </a:solidFill>
                <a:effectLst/>
                <a:latin typeface="Arial" charset="0"/>
                <a:ea typeface="+mn-ea"/>
                <a:cs typeface="+mn-cs"/>
              </a:rPr>
              <a:t> net bundles change color and size depending on the number of signals shared by </a:t>
            </a:r>
            <a:r>
              <a:rPr lang="en-US" sz="1200" kern="1200" dirty="0" err="1" smtClean="0">
                <a:solidFill>
                  <a:schemeClr val="tx1"/>
                </a:solidFill>
                <a:effectLst/>
                <a:latin typeface="Arial" charset="0"/>
                <a:ea typeface="+mn-ea"/>
                <a:cs typeface="+mn-cs"/>
              </a:rPr>
              <a:t>Pblocks</a:t>
            </a:r>
            <a:r>
              <a:rPr lang="en-US" sz="1200" kern="1200" dirty="0" smtClean="0">
                <a:solidFill>
                  <a:schemeClr val="tx1"/>
                </a:solidFill>
                <a:effectLst/>
                <a:latin typeface="Arial" charset="0"/>
                <a:ea typeface="+mn-ea"/>
                <a:cs typeface="+mn-cs"/>
              </a:rPr>
              <a:t>. This makes it easy to see heavily connected </a:t>
            </a:r>
            <a:r>
              <a:rPr lang="en-US" sz="1200" kern="1200" dirty="0" err="1" smtClean="0">
                <a:solidFill>
                  <a:schemeClr val="tx1"/>
                </a:solidFill>
                <a:effectLst/>
                <a:latin typeface="Arial" charset="0"/>
                <a:ea typeface="+mn-ea"/>
                <a:cs typeface="+mn-cs"/>
              </a:rPr>
              <a:t>Pblocks</a:t>
            </a:r>
            <a:r>
              <a:rPr lang="en-US" sz="1200" kern="1200" dirty="0" smtClean="0">
                <a:solidFill>
                  <a:schemeClr val="tx1"/>
                </a:solidFill>
                <a:effectLst/>
                <a:latin typeface="Arial" charset="0"/>
                <a:ea typeface="+mn-ea"/>
                <a:cs typeface="+mn-cs"/>
              </a:rPr>
              <a:t> and the data flow through the FPGA. Designers can then take corrective action to place heavily connected </a:t>
            </a:r>
            <a:r>
              <a:rPr lang="en-US" sz="1200" kern="1200" dirty="0" err="1" smtClean="0">
                <a:solidFill>
                  <a:schemeClr val="tx1"/>
                </a:solidFill>
                <a:effectLst/>
                <a:latin typeface="Arial" charset="0"/>
                <a:ea typeface="+mn-ea"/>
                <a:cs typeface="+mn-cs"/>
              </a:rPr>
              <a:t>Pblocks</a:t>
            </a:r>
            <a:r>
              <a:rPr lang="en-US" sz="1200" kern="1200" dirty="0" smtClean="0">
                <a:solidFill>
                  <a:schemeClr val="tx1"/>
                </a:solidFill>
                <a:effectLst/>
                <a:latin typeface="Arial" charset="0"/>
                <a:ea typeface="+mn-ea"/>
                <a:cs typeface="+mn-cs"/>
              </a:rPr>
              <a:t> closer or merge them into one </a:t>
            </a:r>
            <a:r>
              <a:rPr lang="en-US" sz="1200" kern="1200" dirty="0" err="1" smtClean="0">
                <a:solidFill>
                  <a:schemeClr val="tx1"/>
                </a:solidFill>
                <a:effectLst/>
                <a:latin typeface="Arial" charset="0"/>
                <a:ea typeface="+mn-ea"/>
                <a:cs typeface="+mn-cs"/>
              </a:rPr>
              <a:t>Pblock</a:t>
            </a:r>
            <a:r>
              <a:rPr lang="en-US" sz="1200" kern="1200" dirty="0" smtClean="0">
                <a:solidFill>
                  <a:schemeClr val="tx1"/>
                </a:solidFill>
                <a:effectLst/>
                <a:latin typeface="Arial" charset="0"/>
                <a:ea typeface="+mn-ea"/>
                <a:cs typeface="+mn-cs"/>
              </a:rPr>
              <a:t>.</a:t>
            </a:r>
          </a:p>
          <a:p>
            <a:endParaRPr lang="en-US" dirty="0"/>
          </a:p>
        </p:txBody>
      </p:sp>
    </p:spTree>
    <p:extLst>
      <p:ext uri="{BB962C8B-B14F-4D97-AF65-F5344CB8AC3E}">
        <p14:creationId xmlns:p14="http://schemas.microsoft.com/office/powerpoint/2010/main" val="40348752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err="1" smtClean="0">
                <a:solidFill>
                  <a:schemeClr val="tx1"/>
                </a:solidFill>
                <a:effectLst/>
                <a:latin typeface="Arial" charset="0"/>
                <a:ea typeface="+mn-ea"/>
                <a:cs typeface="+mn-cs"/>
              </a:rPr>
              <a:t>synth_design</a:t>
            </a:r>
            <a:r>
              <a:rPr lang="en-US" sz="1200" kern="1200" dirty="0" smtClean="0">
                <a:solidFill>
                  <a:schemeClr val="tx1"/>
                </a:solidFill>
                <a:effectLst/>
                <a:latin typeface="Arial" charset="0"/>
                <a:ea typeface="+mn-ea"/>
                <a:cs typeface="+mn-cs"/>
              </a:rPr>
              <a:t> is normal except that it now can read in XDC constraints into synthesis. The </a:t>
            </a:r>
            <a:r>
              <a:rPr lang="en-US" sz="1200" kern="1200" dirty="0" err="1" smtClean="0">
                <a:solidFill>
                  <a:schemeClr val="tx1"/>
                </a:solidFill>
                <a:effectLst/>
                <a:latin typeface="Arial" charset="0"/>
                <a:ea typeface="+mn-ea"/>
                <a:cs typeface="+mn-cs"/>
              </a:rPr>
              <a:t>Vivado</a:t>
            </a:r>
            <a:r>
              <a:rPr lang="en-US" sz="1200" kern="1200" dirty="0" smtClean="0">
                <a:solidFill>
                  <a:schemeClr val="tx1"/>
                </a:solidFill>
                <a:effectLst/>
                <a:latin typeface="Arial" charset="0"/>
                <a:ea typeface="+mn-ea"/>
                <a:cs typeface="+mn-cs"/>
              </a:rPr>
              <a:t> IDE includes a timing-driven synthesis tool that uses a common constraint language throughout the flow. From synthesis all the way through place and route.  </a:t>
            </a:r>
          </a:p>
          <a:p>
            <a:r>
              <a:rPr lang="en-US" sz="1200" kern="1200" dirty="0" err="1" smtClean="0">
                <a:solidFill>
                  <a:schemeClr val="tx1"/>
                </a:solidFill>
                <a:effectLst/>
                <a:latin typeface="Arial" charset="0"/>
                <a:ea typeface="+mn-ea"/>
                <a:cs typeface="+mn-cs"/>
              </a:rPr>
              <a:t>Netlist</a:t>
            </a:r>
            <a:r>
              <a:rPr lang="en-US" sz="1200" kern="1200" dirty="0" smtClean="0">
                <a:solidFill>
                  <a:schemeClr val="tx1"/>
                </a:solidFill>
                <a:effectLst/>
                <a:latin typeface="Arial" charset="0"/>
                <a:ea typeface="+mn-ea"/>
                <a:cs typeface="+mn-cs"/>
              </a:rPr>
              <a:t> linking is done in </a:t>
            </a:r>
            <a:r>
              <a:rPr lang="en-US" sz="1200" kern="1200" dirty="0" err="1" smtClean="0">
                <a:solidFill>
                  <a:schemeClr val="tx1"/>
                </a:solidFill>
                <a:effectLst/>
                <a:latin typeface="Arial" charset="0"/>
                <a:ea typeface="+mn-ea"/>
                <a:cs typeface="+mn-cs"/>
              </a:rPr>
              <a:t>link_design</a:t>
            </a:r>
            <a:r>
              <a:rPr lang="en-US" sz="1200" kern="1200" dirty="0" smtClean="0">
                <a:solidFill>
                  <a:schemeClr val="tx1"/>
                </a:solidFill>
                <a:effectLst/>
                <a:latin typeface="Arial" charset="0"/>
                <a:ea typeface="+mn-ea"/>
                <a:cs typeface="+mn-cs"/>
              </a:rPr>
              <a:t>. Here if you do have third-party EDF, the files can be read into the </a:t>
            </a:r>
            <a:r>
              <a:rPr lang="en-US" sz="1200" kern="1200" dirty="0" err="1" smtClean="0">
                <a:solidFill>
                  <a:schemeClr val="tx1"/>
                </a:solidFill>
                <a:effectLst/>
                <a:latin typeface="Arial" charset="0"/>
                <a:ea typeface="+mn-ea"/>
                <a:cs typeface="+mn-cs"/>
              </a:rPr>
              <a:t>Vivado</a:t>
            </a:r>
            <a:r>
              <a:rPr lang="en-US" sz="1200" kern="1200" dirty="0" smtClean="0">
                <a:solidFill>
                  <a:schemeClr val="tx1"/>
                </a:solidFill>
                <a:effectLst/>
                <a:latin typeface="Arial" charset="0"/>
                <a:ea typeface="+mn-ea"/>
                <a:cs typeface="+mn-cs"/>
              </a:rPr>
              <a:t> IDE. </a:t>
            </a:r>
          </a:p>
          <a:p>
            <a:r>
              <a:rPr lang="en-US" sz="1200" kern="1200" dirty="0" err="1" smtClean="0">
                <a:solidFill>
                  <a:schemeClr val="tx1"/>
                </a:solidFill>
                <a:effectLst/>
                <a:latin typeface="Arial" charset="0"/>
                <a:ea typeface="+mn-ea"/>
                <a:cs typeface="+mn-cs"/>
              </a:rPr>
              <a:t>opt_design</a:t>
            </a:r>
            <a:r>
              <a:rPr lang="en-US" sz="1200" kern="1200" dirty="0" smtClean="0">
                <a:solidFill>
                  <a:schemeClr val="tx1"/>
                </a:solidFill>
                <a:effectLst/>
                <a:latin typeface="Arial" charset="0"/>
                <a:ea typeface="+mn-ea"/>
                <a:cs typeface="+mn-cs"/>
              </a:rPr>
              <a:t>, </a:t>
            </a:r>
            <a:r>
              <a:rPr lang="en-US" sz="1200" kern="1200" dirty="0" err="1" smtClean="0">
                <a:solidFill>
                  <a:schemeClr val="tx1"/>
                </a:solidFill>
                <a:effectLst/>
                <a:latin typeface="Arial" charset="0"/>
                <a:ea typeface="+mn-ea"/>
                <a:cs typeface="+mn-cs"/>
              </a:rPr>
              <a:t>power_opt_design</a:t>
            </a:r>
            <a:r>
              <a:rPr lang="en-US" sz="1200" kern="1200" dirty="0" smtClean="0">
                <a:solidFill>
                  <a:schemeClr val="tx1"/>
                </a:solidFill>
                <a:effectLst/>
                <a:latin typeface="Arial" charset="0"/>
                <a:ea typeface="+mn-ea"/>
                <a:cs typeface="+mn-cs"/>
              </a:rPr>
              <a:t>, and </a:t>
            </a:r>
            <a:r>
              <a:rPr lang="en-US" sz="1200" kern="1200" dirty="0" err="1" smtClean="0">
                <a:solidFill>
                  <a:schemeClr val="tx1"/>
                </a:solidFill>
                <a:effectLst/>
                <a:latin typeface="Arial" charset="0"/>
                <a:ea typeface="+mn-ea"/>
                <a:cs typeface="+mn-cs"/>
              </a:rPr>
              <a:t>place_design</a:t>
            </a:r>
            <a:r>
              <a:rPr lang="en-US" sz="1200" kern="1200" dirty="0" smtClean="0">
                <a:solidFill>
                  <a:schemeClr val="tx1"/>
                </a:solidFill>
                <a:effectLst/>
                <a:latin typeface="Arial" charset="0"/>
                <a:ea typeface="+mn-ea"/>
                <a:cs typeface="+mn-cs"/>
              </a:rPr>
              <a:t> are the packing and placement functions. </a:t>
            </a:r>
            <a:r>
              <a:rPr lang="en-US" sz="1200" kern="1200" dirty="0" err="1" smtClean="0">
                <a:solidFill>
                  <a:schemeClr val="tx1"/>
                </a:solidFill>
                <a:effectLst/>
                <a:latin typeface="Arial" charset="0"/>
                <a:ea typeface="+mn-ea"/>
                <a:cs typeface="+mn-cs"/>
              </a:rPr>
              <a:t>power_opt_design</a:t>
            </a:r>
            <a:r>
              <a:rPr lang="en-US" sz="1200" kern="1200" dirty="0" smtClean="0">
                <a:solidFill>
                  <a:schemeClr val="tx1"/>
                </a:solidFill>
                <a:effectLst/>
                <a:latin typeface="Arial" charset="0"/>
                <a:ea typeface="+mn-ea"/>
                <a:cs typeface="+mn-cs"/>
              </a:rPr>
              <a:t> is optional, however.</a:t>
            </a:r>
          </a:p>
          <a:p>
            <a:endParaRPr lang="en-US" dirty="0" smtClean="0"/>
          </a:p>
          <a:p>
            <a:r>
              <a:rPr lang="en-US" sz="1200" kern="1200" dirty="0" err="1" smtClean="0">
                <a:solidFill>
                  <a:schemeClr val="tx1"/>
                </a:solidFill>
                <a:effectLst/>
                <a:latin typeface="Arial" charset="0"/>
                <a:ea typeface="+mn-ea"/>
                <a:cs typeface="+mn-cs"/>
              </a:rPr>
              <a:t>phys_opt_design</a:t>
            </a:r>
            <a:r>
              <a:rPr lang="en-US" sz="1200" kern="1200" dirty="0" smtClean="0">
                <a:solidFill>
                  <a:schemeClr val="tx1"/>
                </a:solidFill>
                <a:effectLst/>
                <a:latin typeface="Arial" charset="0"/>
                <a:ea typeface="+mn-ea"/>
                <a:cs typeface="+mn-cs"/>
              </a:rPr>
              <a:t> is also optional. The significant thing is that all of data is stored in one data model. </a:t>
            </a:r>
          </a:p>
          <a:p>
            <a:r>
              <a:rPr lang="en-US" sz="1200" kern="1200" dirty="0" smtClean="0">
                <a:solidFill>
                  <a:schemeClr val="tx1"/>
                </a:solidFill>
                <a:effectLst/>
                <a:latin typeface="Arial" charset="0"/>
                <a:ea typeface="+mn-ea"/>
                <a:cs typeface="+mn-cs"/>
              </a:rPr>
              <a:t>You can run that entire flow in memory and never write anything files out when using the non-project batch design flow. But in any flow there is no data translation, no data model. There are huge advantages to that in terms of speed. Checkpoints can be saved at any stage of the design flow when using the non-project batch design flow. A checkpoint is basically a snapshot of your design in time. All of these commands can be scripted, so the flow is very flexible.  </a:t>
            </a:r>
          </a:p>
          <a:p>
            <a:r>
              <a:rPr lang="en-US" sz="1200" kern="1200" dirty="0" smtClean="0">
                <a:solidFill>
                  <a:schemeClr val="tx1"/>
                </a:solidFill>
                <a:effectLst/>
                <a:latin typeface="Arial" charset="0"/>
                <a:ea typeface="+mn-ea"/>
                <a:cs typeface="+mn-cs"/>
              </a:rPr>
              <a:t>The single data model in memory allows you to do a lot of things, such as cross-probing and fixing your timing at the end of the implementation without having to </a:t>
            </a:r>
            <a:r>
              <a:rPr lang="en-US" sz="1200" kern="1200" dirty="0" err="1" smtClean="0">
                <a:solidFill>
                  <a:schemeClr val="tx1"/>
                </a:solidFill>
                <a:effectLst/>
                <a:latin typeface="Arial" charset="0"/>
                <a:ea typeface="+mn-ea"/>
                <a:cs typeface="+mn-cs"/>
              </a:rPr>
              <a:t>reimplement</a:t>
            </a:r>
            <a:r>
              <a:rPr lang="en-US" sz="1200" kern="1200" dirty="0" smtClean="0">
                <a:solidFill>
                  <a:schemeClr val="tx1"/>
                </a:solidFill>
                <a:effectLst/>
                <a:latin typeface="Arial" charset="0"/>
                <a:ea typeface="+mn-ea"/>
                <a:cs typeface="+mn-cs"/>
              </a:rPr>
              <a:t> again.</a:t>
            </a:r>
          </a:p>
          <a:p>
            <a:endParaRPr lang="en-US" dirty="0"/>
          </a:p>
        </p:txBody>
      </p:sp>
    </p:spTree>
    <p:extLst>
      <p:ext uri="{BB962C8B-B14F-4D97-AF65-F5344CB8AC3E}">
        <p14:creationId xmlns:p14="http://schemas.microsoft.com/office/powerpoint/2010/main" val="11746496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smtClean="0">
                <a:solidFill>
                  <a:schemeClr val="tx1"/>
                </a:solidFill>
                <a:effectLst/>
                <a:latin typeface="Arial" charset="0"/>
                <a:ea typeface="+mn-ea"/>
                <a:cs typeface="+mn-cs"/>
              </a:rPr>
              <a:t>Ports are the primary inputs and outputs of the current design (normally the top level module).</a:t>
            </a:r>
          </a:p>
          <a:p>
            <a:pPr lvl="0"/>
            <a:r>
              <a:rPr lang="en-US" sz="1200" kern="1200" smtClean="0">
                <a:solidFill>
                  <a:schemeClr val="tx1"/>
                </a:solidFill>
                <a:effectLst/>
                <a:latin typeface="Arial" charset="0"/>
                <a:ea typeface="+mn-ea"/>
                <a:cs typeface="+mn-cs"/>
              </a:rPr>
              <a:t>Pins are the connections to instances – both instantiations of hierarchical objects and primitive cells.</a:t>
            </a:r>
          </a:p>
          <a:p>
            <a:endParaRPr lang="en-US"/>
          </a:p>
        </p:txBody>
      </p:sp>
    </p:spTree>
    <p:extLst>
      <p:ext uri="{BB962C8B-B14F-4D97-AF65-F5344CB8AC3E}">
        <p14:creationId xmlns:p14="http://schemas.microsoft.com/office/powerpoint/2010/main" val="284447397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1_Title Slide">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2" cstate="screen">
            <a:extLst>
              <a:ext uri="{28A0092B-C50C-407E-A947-70E740481C1C}">
                <a14:useLocalDpi xmlns:a14="http://schemas.microsoft.com/office/drawing/2010/main"/>
              </a:ext>
            </a:extLst>
          </a:blip>
          <a:srcRect l="9979" t="1" b="-144"/>
          <a:stretch/>
        </p:blipFill>
        <p:spPr>
          <a:xfrm>
            <a:off x="-16038" y="-39908"/>
            <a:ext cx="12204863" cy="4561821"/>
          </a:xfrm>
          <a:prstGeom prst="rect">
            <a:avLst/>
          </a:prstGeo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0157" y="5031552"/>
            <a:ext cx="2947032" cy="707473"/>
          </a:xfrm>
          <a:prstGeom prst="rect">
            <a:avLst/>
          </a:prstGeom>
        </p:spPr>
      </p:pic>
      <p:cxnSp>
        <p:nvCxnSpPr>
          <p:cNvPr id="12" name="Straight Connector 11"/>
          <p:cNvCxnSpPr/>
          <p:nvPr/>
        </p:nvCxnSpPr>
        <p:spPr bwMode="auto">
          <a:xfrm>
            <a:off x="3949862" y="5031552"/>
            <a:ext cx="0" cy="669638"/>
          </a:xfrm>
          <a:prstGeom prst="line">
            <a:avLst/>
          </a:prstGeom>
          <a:solidFill>
            <a:schemeClr val="tx2"/>
          </a:solidFill>
          <a:ln w="9525" cap="flat" cmpd="sng" algn="ctr">
            <a:solidFill>
              <a:schemeClr val="bg1">
                <a:lumMod val="75000"/>
              </a:schemeClr>
            </a:solidFill>
            <a:prstDash val="solid"/>
            <a:round/>
            <a:headEnd type="none" w="med" len="med"/>
            <a:tailEnd type="none" w="med" len="med"/>
          </a:ln>
          <a:effectLst/>
        </p:spPr>
      </p:cxnSp>
      <p:sp>
        <p:nvSpPr>
          <p:cNvPr id="14" name="Rectangle 13"/>
          <p:cNvSpPr/>
          <p:nvPr/>
        </p:nvSpPr>
        <p:spPr bwMode="auto">
          <a:xfrm flipV="1">
            <a:off x="0" y="4476194"/>
            <a:ext cx="12188825" cy="27432"/>
          </a:xfrm>
          <a:prstGeom prst="rect">
            <a:avLst/>
          </a:prstGeom>
          <a:solidFill>
            <a:srgbClr val="C00000"/>
          </a:solidFill>
          <a:ln w="762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endParaRPr lang="en-US" dirty="0" smtClean="0">
              <a:solidFill>
                <a:srgbClr val="000000"/>
              </a:solidFill>
            </a:endParaRPr>
          </a:p>
        </p:txBody>
      </p:sp>
      <p:sp>
        <p:nvSpPr>
          <p:cNvPr id="2" name="Title 1"/>
          <p:cNvSpPr>
            <a:spLocks noGrp="1"/>
          </p:cNvSpPr>
          <p:nvPr>
            <p:ph type="title" hasCustomPrompt="1"/>
          </p:nvPr>
        </p:nvSpPr>
        <p:spPr>
          <a:xfrm>
            <a:off x="4302535" y="5055935"/>
            <a:ext cx="7886290" cy="530352"/>
          </a:xfrm>
        </p:spPr>
        <p:txBody>
          <a:bodyPr/>
          <a:lstStyle>
            <a:lvl1pPr>
              <a:defRPr>
                <a:solidFill>
                  <a:schemeClr val="tx1">
                    <a:lumMod val="75000"/>
                    <a:lumOff val="25000"/>
                  </a:schemeClr>
                </a:solidFill>
              </a:defRPr>
            </a:lvl1pPr>
          </a:lstStyle>
          <a:p>
            <a:r>
              <a:rPr lang="en-US" dirty="0" smtClean="0"/>
              <a:t>Click to edit Master title style</a:t>
            </a:r>
            <a:br>
              <a:rPr lang="en-US" dirty="0" smtClean="0"/>
            </a:br>
            <a:endParaRPr lang="en-US" dirty="0"/>
          </a:p>
        </p:txBody>
      </p:sp>
      <p:sp>
        <p:nvSpPr>
          <p:cNvPr id="8" name="Rectangle 11"/>
          <p:cNvSpPr txBox="1">
            <a:spLocks noGrp="1" noChangeArrowheads="1"/>
          </p:cNvSpPr>
          <p:nvPr userDrawn="1"/>
        </p:nvSpPr>
        <p:spPr bwMode="auto">
          <a:xfrm>
            <a:off x="325485" y="6621534"/>
            <a:ext cx="4440237" cy="230187"/>
          </a:xfrm>
          <a:prstGeom prst="rect">
            <a:avLst/>
          </a:prstGeom>
          <a:noFill/>
          <a:ln>
            <a:miter lim="800000"/>
            <a:headEnd/>
            <a:tailEnd/>
          </a:ln>
        </p:spPr>
        <p:txBody>
          <a:bodyPr/>
          <a:lstStyle/>
          <a:p>
            <a:pPr>
              <a:defRPr/>
            </a:pPr>
            <a:r>
              <a:rPr lang="en-US" sz="1000" dirty="0">
                <a:solidFill>
                  <a:schemeClr val="bg2"/>
                </a:solidFill>
                <a:latin typeface="+mj-lt"/>
              </a:rPr>
              <a:t>This material exempt per Department of Commerce license exception TSU </a:t>
            </a:r>
          </a:p>
        </p:txBody>
      </p:sp>
    </p:spTree>
    <p:extLst>
      <p:ext uri="{BB962C8B-B14F-4D97-AF65-F5344CB8AC3E}">
        <p14:creationId xmlns:p14="http://schemas.microsoft.com/office/powerpoint/2010/main" val="1914889173"/>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ransistion slide">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684" y="2297152"/>
            <a:ext cx="12203511" cy="2051824"/>
          </a:xfrm>
          <a:prstGeom prst="rect">
            <a:avLst/>
          </a:prstGeom>
        </p:spPr>
      </p:pic>
      <p:pic>
        <p:nvPicPr>
          <p:cNvPr id="9" name="Picture 8" descr="All_Programmable_Text_FINAL.jpg"/>
          <p:cNvPicPr>
            <a:picLocks noChangeAspect="1"/>
          </p:cNvPicPr>
          <p:nvPr/>
        </p:nvPicPr>
        <p:blipFill>
          <a:blip r:embed="rId3"/>
          <a:stretch>
            <a:fillRect/>
          </a:stretch>
        </p:blipFill>
        <p:spPr>
          <a:xfrm>
            <a:off x="7910785" y="6623977"/>
            <a:ext cx="4112065" cy="157267"/>
          </a:xfrm>
          <a:prstGeom prst="rect">
            <a:avLst/>
          </a:prstGeom>
        </p:spPr>
      </p:pic>
      <p:sp>
        <p:nvSpPr>
          <p:cNvPr id="15" name="Rectangle 14"/>
          <p:cNvSpPr/>
          <p:nvPr/>
        </p:nvSpPr>
        <p:spPr bwMode="auto">
          <a:xfrm flipV="1">
            <a:off x="-14684" y="2297152"/>
            <a:ext cx="148465" cy="2051824"/>
          </a:xfrm>
          <a:prstGeom prst="rect">
            <a:avLst/>
          </a:prstGeom>
          <a:solidFill>
            <a:srgbClr val="FF0000"/>
          </a:solidFill>
          <a:ln w="762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endParaRPr lang="en-US" dirty="0" smtClean="0">
              <a:solidFill>
                <a:srgbClr val="000000"/>
              </a:solidFill>
            </a:endParaRPr>
          </a:p>
        </p:txBody>
      </p:sp>
      <p:sp>
        <p:nvSpPr>
          <p:cNvPr id="4" name="Rectangle 3"/>
          <p:cNvSpPr>
            <a:spLocks noChangeAspect="1"/>
          </p:cNvSpPr>
          <p:nvPr/>
        </p:nvSpPr>
        <p:spPr bwMode="auto">
          <a:xfrm>
            <a:off x="179" y="1"/>
            <a:ext cx="12188648" cy="323385"/>
          </a:xfrm>
          <a:prstGeom prst="rect">
            <a:avLst/>
          </a:prstGeom>
          <a:solidFill>
            <a:schemeClr val="bg1"/>
          </a:solidFill>
          <a:ln w="762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algn="ctr"/>
            <a:endParaRPr lang="en-US" dirty="0" smtClean="0">
              <a:solidFill>
                <a:srgbClr val="000000"/>
              </a:solidFill>
            </a:endParaRPr>
          </a:p>
        </p:txBody>
      </p:sp>
      <p:sp>
        <p:nvSpPr>
          <p:cNvPr id="8" name="Rectangle 11"/>
          <p:cNvSpPr>
            <a:spLocks noGrp="1" noChangeArrowheads="1"/>
          </p:cNvSpPr>
          <p:nvPr>
            <p:ph type="title"/>
          </p:nvPr>
        </p:nvSpPr>
        <p:spPr bwMode="auto">
          <a:xfrm>
            <a:off x="609441" y="2984736"/>
            <a:ext cx="10969943" cy="530352"/>
          </a:xfrm>
          <a:prstGeom prst="rect">
            <a:avLst/>
          </a:prstGeom>
          <a:noFill/>
          <a:ln w="9525">
            <a:noFill/>
            <a:miter lim="800000"/>
            <a:headEnd/>
            <a:tailEnd/>
          </a:ln>
        </p:spPr>
        <p:txBody>
          <a:bodyPr vert="horz" wrap="square" lIns="0" tIns="45720" rIns="91440" bIns="45720" numCol="1" anchor="t" anchorCtr="0" compatLnSpc="1">
            <a:prstTxWarp prst="textNoShape">
              <a:avLst/>
            </a:prstTxWarp>
          </a:bodyPr>
          <a:lstStyle>
            <a:lvl1pPr>
              <a:defRPr sz="3600">
                <a:solidFill>
                  <a:schemeClr val="bg1"/>
                </a:solidFill>
                <a:effectLst>
                  <a:outerShdw blurRad="38100" dist="38100" dir="2700000" algn="tl">
                    <a:srgbClr val="000000">
                      <a:alpha val="43137"/>
                    </a:srgbClr>
                  </a:outerShdw>
                </a:effectLst>
              </a:defRPr>
            </a:lvl1pPr>
          </a:lstStyle>
          <a:p>
            <a:pPr lvl="0"/>
            <a:r>
              <a:rPr lang="en-US" altLang="zh-CN" smtClean="0"/>
              <a:t>Click to edit Master title style</a:t>
            </a:r>
            <a:endParaRPr lang="en-US" dirty="0" smtClean="0"/>
          </a:p>
        </p:txBody>
      </p:sp>
      <p:sp>
        <p:nvSpPr>
          <p:cNvPr id="10" name="Footer Placeholder 16"/>
          <p:cNvSpPr>
            <a:spLocks noGrp="1"/>
          </p:cNvSpPr>
          <p:nvPr>
            <p:ph type="ftr" sz="quarter" idx="3"/>
          </p:nvPr>
        </p:nvSpPr>
        <p:spPr>
          <a:xfrm>
            <a:off x="4164515" y="6579165"/>
            <a:ext cx="3859795" cy="246888"/>
          </a:xfrm>
          <a:prstGeom prst="rect">
            <a:avLst/>
          </a:prstGeom>
        </p:spPr>
        <p:txBody>
          <a:bodyPr vert="horz" lIns="91440" tIns="45720" rIns="91440" bIns="45720" rtlCol="0" anchor="ctr"/>
          <a:lstStyle>
            <a:lvl1pPr algn="ctr">
              <a:defRPr sz="1000">
                <a:solidFill>
                  <a:schemeClr val="tx1"/>
                </a:solidFill>
              </a:defRPr>
            </a:lvl1pPr>
          </a:lstStyle>
          <a:p>
            <a:r>
              <a:rPr lang="en-US" dirty="0" smtClean="0"/>
              <a:t>© Copyright 2016 Xilinx</a:t>
            </a:r>
            <a:endParaRPr lang="en-US" dirty="0"/>
          </a:p>
        </p:txBody>
      </p:sp>
      <p:sp>
        <p:nvSpPr>
          <p:cNvPr id="11" name="Slide Number Placeholder 2"/>
          <p:cNvSpPr>
            <a:spLocks noGrp="1"/>
          </p:cNvSpPr>
          <p:nvPr>
            <p:ph type="sldNum" sz="quarter" idx="4"/>
          </p:nvPr>
        </p:nvSpPr>
        <p:spPr>
          <a:xfrm>
            <a:off x="609443" y="6580444"/>
            <a:ext cx="2143282" cy="277627"/>
          </a:xfrm>
          <a:prstGeom prst="rect">
            <a:avLst/>
          </a:prstGeom>
          <a:noFill/>
          <a:ln w="9525" algn="ctr">
            <a:noFill/>
            <a:miter lim="800000"/>
            <a:headEnd/>
            <a:tailEnd/>
          </a:ln>
          <a:effectLst/>
        </p:spPr>
        <p:txBody>
          <a:bodyPr vert="horz" wrap="square" lIns="91440" tIns="45720" rIns="91440" bIns="45720" numCol="1" anchor="t" anchorCtr="0" compatLnSpc="1">
            <a:prstTxWarp prst="textNoShape">
              <a:avLst/>
            </a:prstTxWarp>
          </a:bodyPr>
          <a:lstStyle>
            <a:lvl1pPr algn="l" rtl="0" fontAlgn="base">
              <a:spcBef>
                <a:spcPct val="0"/>
              </a:spcBef>
              <a:spcAft>
                <a:spcPct val="0"/>
              </a:spcAft>
              <a:defRPr lang="en-US" sz="800" kern="1200" smtClean="0">
                <a:solidFill>
                  <a:schemeClr val="tx1"/>
                </a:solidFill>
                <a:latin typeface="Arial" charset="0"/>
                <a:ea typeface="+mn-ea"/>
                <a:cs typeface="+mn-cs"/>
              </a:defRPr>
            </a:lvl1pPr>
          </a:lstStyle>
          <a:p>
            <a:pPr>
              <a:defRPr/>
            </a:pPr>
            <a:r>
              <a:rPr lang="en-US" dirty="0" err="1" smtClean="0"/>
              <a:t>Vivado</a:t>
            </a:r>
            <a:r>
              <a:rPr lang="en-US" dirty="0" smtClean="0"/>
              <a:t> Design Flow 12-</a:t>
            </a:r>
            <a:fld id="{060BD193-E118-4B16-863C-C8C12C675E3E}" type="slidenum">
              <a:rPr lang="en-US" smtClean="0"/>
              <a:pPr>
                <a:defRPr/>
              </a:pPr>
              <a:t>‹#›</a:t>
            </a:fld>
            <a:endParaRPr lang="en-US" dirty="0"/>
          </a:p>
        </p:txBody>
      </p:sp>
    </p:spTree>
    <p:extLst>
      <p:ext uri="{BB962C8B-B14F-4D97-AF65-F5344CB8AC3E}">
        <p14:creationId xmlns:p14="http://schemas.microsoft.com/office/powerpoint/2010/main" val="191509904"/>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Content Standar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441" y="1327151"/>
            <a:ext cx="10975336" cy="4268337"/>
          </a:xfrm>
          <a:prstGeom prst="rect">
            <a:avLst/>
          </a:prstGeom>
        </p:spPr>
        <p:txBody>
          <a:bodyPr/>
          <a:lstStyle>
            <a:lvl1pPr marL="290513" indent="-290513" algn="l" rtl="0" eaLnBrk="0" fontAlgn="base" hangingPunct="0">
              <a:lnSpc>
                <a:spcPct val="110000"/>
              </a:lnSpc>
              <a:spcBef>
                <a:spcPts val="800"/>
              </a:spcBef>
              <a:spcAft>
                <a:spcPct val="0"/>
              </a:spcAft>
              <a:buClr>
                <a:schemeClr val="tx2"/>
              </a:buClr>
              <a:buSzPct val="88000"/>
              <a:buFont typeface="Wingdings" pitchFamily="2" charset="2"/>
              <a:buBlip>
                <a:blip r:embed="rId2"/>
              </a:buBlip>
              <a:defRPr lang="en-US" sz="2200" b="0" dirty="0" smtClean="0">
                <a:solidFill>
                  <a:schemeClr val="accent4"/>
                </a:solidFill>
                <a:latin typeface="+mn-lt"/>
                <a:ea typeface="+mn-ea"/>
                <a:cs typeface="+mn-cs"/>
              </a:defRPr>
            </a:lvl1pPr>
            <a:lvl2pPr marL="463550" indent="-174625">
              <a:lnSpc>
                <a:spcPct val="110000"/>
              </a:lnSpc>
              <a:defRPr sz="1600"/>
            </a:lvl2pPr>
            <a:lvl3pPr marL="682625" indent="-173038">
              <a:lnSpc>
                <a:spcPct val="110000"/>
              </a:lnSpc>
              <a:defRPr sz="1400"/>
            </a:lvl3pPr>
            <a:lvl4pPr marL="914400" indent="-173038">
              <a:lnSpc>
                <a:spcPct val="110000"/>
              </a:lnSpc>
              <a:buFont typeface="Arial" pitchFamily="34" charset="0"/>
              <a:buChar char="–"/>
              <a:defRPr sz="1400"/>
            </a:lvl4pPr>
            <a:lvl5pPr marL="1319213" indent="-347663">
              <a:defRPr/>
            </a:lvl5pPr>
          </a:lstStyle>
          <a:p>
            <a:pPr lvl="0"/>
            <a:r>
              <a:rPr lang="en-US" altLang="zh-CN" smtClean="0"/>
              <a:t>Click to edit Master text styles</a:t>
            </a:r>
          </a:p>
          <a:p>
            <a:pPr lvl="1"/>
            <a:r>
              <a:rPr lang="en-US" altLang="zh-CN" smtClean="0"/>
              <a:t>Second level</a:t>
            </a:r>
          </a:p>
          <a:p>
            <a:pPr lvl="2"/>
            <a:r>
              <a:rPr lang="en-US" altLang="zh-CN" smtClean="0"/>
              <a:t>Third level</a:t>
            </a:r>
          </a:p>
        </p:txBody>
      </p:sp>
      <p:sp>
        <p:nvSpPr>
          <p:cNvPr id="6" name="Rectangle 11"/>
          <p:cNvSpPr>
            <a:spLocks noGrp="1" noChangeArrowheads="1"/>
          </p:cNvSpPr>
          <p:nvPr>
            <p:ph type="title"/>
          </p:nvPr>
        </p:nvSpPr>
        <p:spPr bwMode="auto">
          <a:xfrm>
            <a:off x="609441" y="209551"/>
            <a:ext cx="10969943" cy="530352"/>
          </a:xfrm>
          <a:prstGeom prst="rect">
            <a:avLst/>
          </a:prstGeom>
          <a:noFill/>
          <a:ln w="9525">
            <a:noFill/>
            <a:miter lim="800000"/>
            <a:headEnd/>
            <a:tailEnd/>
          </a:ln>
        </p:spPr>
        <p:txBody>
          <a:bodyPr vert="horz" wrap="square" lIns="0" tIns="45720" rIns="91440" bIns="45720" numCol="1" anchor="t" anchorCtr="0" compatLnSpc="1">
            <a:prstTxWarp prst="textNoShape">
              <a:avLst/>
            </a:prstTxWarp>
          </a:bodyPr>
          <a:lstStyle/>
          <a:p>
            <a:pPr lvl="0"/>
            <a:r>
              <a:rPr lang="en-US" altLang="zh-CN" smtClean="0"/>
              <a:t>Click to edit Master title style</a:t>
            </a:r>
            <a:endParaRPr lang="en-US" dirty="0" smtClean="0"/>
          </a:p>
        </p:txBody>
      </p:sp>
      <p:sp>
        <p:nvSpPr>
          <p:cNvPr id="8" name="Footer Placeholder 16"/>
          <p:cNvSpPr>
            <a:spLocks noGrp="1"/>
          </p:cNvSpPr>
          <p:nvPr>
            <p:ph type="ftr" sz="quarter" idx="3"/>
          </p:nvPr>
        </p:nvSpPr>
        <p:spPr>
          <a:xfrm>
            <a:off x="4164515" y="6579165"/>
            <a:ext cx="3859795" cy="246888"/>
          </a:xfrm>
          <a:prstGeom prst="rect">
            <a:avLst/>
          </a:prstGeom>
        </p:spPr>
        <p:txBody>
          <a:bodyPr vert="horz" lIns="91440" tIns="45720" rIns="91440" bIns="45720" rtlCol="0" anchor="ctr"/>
          <a:lstStyle>
            <a:lvl1pPr algn="ctr">
              <a:defRPr sz="1000">
                <a:solidFill>
                  <a:schemeClr val="tx1"/>
                </a:solidFill>
              </a:defRPr>
            </a:lvl1pPr>
          </a:lstStyle>
          <a:p>
            <a:r>
              <a:rPr lang="en-US" dirty="0" smtClean="0"/>
              <a:t>© Copyright 2016 Xilinx</a:t>
            </a:r>
            <a:endParaRPr lang="en-US" dirty="0"/>
          </a:p>
        </p:txBody>
      </p:sp>
      <p:sp>
        <p:nvSpPr>
          <p:cNvPr id="9" name="Slide Number Placeholder 2"/>
          <p:cNvSpPr>
            <a:spLocks noGrp="1"/>
          </p:cNvSpPr>
          <p:nvPr>
            <p:ph type="sldNum" sz="quarter" idx="4"/>
          </p:nvPr>
        </p:nvSpPr>
        <p:spPr>
          <a:xfrm>
            <a:off x="609443" y="6580444"/>
            <a:ext cx="2143282" cy="277627"/>
          </a:xfrm>
          <a:prstGeom prst="rect">
            <a:avLst/>
          </a:prstGeom>
          <a:noFill/>
          <a:ln w="9525" algn="ctr">
            <a:noFill/>
            <a:miter lim="800000"/>
            <a:headEnd/>
            <a:tailEnd/>
          </a:ln>
          <a:effectLst/>
        </p:spPr>
        <p:txBody>
          <a:bodyPr vert="horz" wrap="square" lIns="91440" tIns="45720" rIns="91440" bIns="45720" numCol="1" anchor="t" anchorCtr="0" compatLnSpc="1">
            <a:prstTxWarp prst="textNoShape">
              <a:avLst/>
            </a:prstTxWarp>
          </a:bodyPr>
          <a:lstStyle>
            <a:lvl1pPr algn="l" rtl="0" fontAlgn="base">
              <a:spcBef>
                <a:spcPct val="0"/>
              </a:spcBef>
              <a:spcAft>
                <a:spcPct val="0"/>
              </a:spcAft>
              <a:defRPr lang="en-US" sz="800" kern="1200" smtClean="0">
                <a:solidFill>
                  <a:schemeClr val="tx1"/>
                </a:solidFill>
                <a:latin typeface="Arial" charset="0"/>
                <a:ea typeface="+mn-ea"/>
                <a:cs typeface="+mn-cs"/>
              </a:defRPr>
            </a:lvl1pPr>
          </a:lstStyle>
          <a:p>
            <a:pPr>
              <a:defRPr/>
            </a:pPr>
            <a:r>
              <a:rPr lang="en-US" dirty="0" err="1" smtClean="0"/>
              <a:t>Vivado</a:t>
            </a:r>
            <a:r>
              <a:rPr lang="en-US" dirty="0" smtClean="0"/>
              <a:t> Design Flow 12-</a:t>
            </a:r>
            <a:fld id="{060BD193-E118-4B16-863C-C8C12C675E3E}" type="slidenum">
              <a:rPr lang="en-US" smtClean="0"/>
              <a:pPr>
                <a:defRPr/>
              </a:pPr>
              <a:t>‹#›</a:t>
            </a:fld>
            <a:endParaRPr lang="en-US" dirty="0"/>
          </a:p>
        </p:txBody>
      </p:sp>
    </p:spTree>
    <p:extLst>
      <p:ext uri="{BB962C8B-B14F-4D97-AF65-F5344CB8AC3E}">
        <p14:creationId xmlns:p14="http://schemas.microsoft.com/office/powerpoint/2010/main" val="2080222966"/>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with Subhead">
    <p:spTree>
      <p:nvGrpSpPr>
        <p:cNvPr id="1" name=""/>
        <p:cNvGrpSpPr/>
        <p:nvPr/>
      </p:nvGrpSpPr>
      <p:grpSpPr>
        <a:xfrm>
          <a:off x="0" y="0"/>
          <a:ext cx="0" cy="0"/>
          <a:chOff x="0" y="0"/>
          <a:chExt cx="0" cy="0"/>
        </a:xfrm>
      </p:grpSpPr>
      <p:sp>
        <p:nvSpPr>
          <p:cNvPr id="6" name="Rectangle 5"/>
          <p:cNvSpPr/>
          <p:nvPr/>
        </p:nvSpPr>
        <p:spPr bwMode="auto">
          <a:xfrm>
            <a:off x="626283" y="160622"/>
            <a:ext cx="5204480" cy="369332"/>
          </a:xfrm>
          <a:prstGeom prst="rect">
            <a:avLst/>
          </a:prstGeom>
          <a:solidFill>
            <a:schemeClr val="bg1">
              <a:lumMod val="85000"/>
              <a:alpha val="84000"/>
            </a:schemeClr>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endParaRPr lang="en-US" dirty="0" smtClean="0">
              <a:solidFill>
                <a:prstClr val="black"/>
              </a:solidFill>
            </a:endParaRPr>
          </a:p>
        </p:txBody>
      </p:sp>
      <p:sp>
        <p:nvSpPr>
          <p:cNvPr id="8" name="Rectangle 7"/>
          <p:cNvSpPr/>
          <p:nvPr/>
        </p:nvSpPr>
        <p:spPr>
          <a:xfrm>
            <a:off x="642535" y="5412030"/>
            <a:ext cx="5204480" cy="230486"/>
          </a:xfrm>
          <a:prstGeom prst="rect">
            <a:avLst/>
          </a:prstGeom>
          <a:solidFill>
            <a:srgbClr val="CF232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eaLnBrk="1" fontAlgn="auto" hangingPunct="1">
              <a:spcBef>
                <a:spcPts val="0"/>
              </a:spcBef>
              <a:spcAft>
                <a:spcPts val="0"/>
              </a:spcAft>
            </a:pPr>
            <a:endParaRPr lang="en-US" sz="1800" dirty="0">
              <a:solidFill>
                <a:prstClr val="white"/>
              </a:solidFill>
            </a:endParaRPr>
          </a:p>
        </p:txBody>
      </p:sp>
      <p:pic>
        <p:nvPicPr>
          <p:cNvPr id="10" name="Pictur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40086" y="808433"/>
            <a:ext cx="2485461" cy="595630"/>
          </a:xfrm>
          <a:prstGeom prst="rect">
            <a:avLst/>
          </a:prstGeom>
        </p:spPr>
      </p:pic>
      <p:sp>
        <p:nvSpPr>
          <p:cNvPr id="9" name="Footer Placeholder 16"/>
          <p:cNvSpPr>
            <a:spLocks noGrp="1"/>
          </p:cNvSpPr>
          <p:nvPr>
            <p:ph type="ftr" sz="quarter" idx="3"/>
          </p:nvPr>
        </p:nvSpPr>
        <p:spPr>
          <a:xfrm>
            <a:off x="4164515" y="6579165"/>
            <a:ext cx="3859795" cy="246888"/>
          </a:xfrm>
          <a:prstGeom prst="rect">
            <a:avLst/>
          </a:prstGeom>
        </p:spPr>
        <p:txBody>
          <a:bodyPr vert="horz" lIns="91440" tIns="45720" rIns="91440" bIns="45720" rtlCol="0" anchor="ctr"/>
          <a:lstStyle>
            <a:lvl1pPr algn="ctr">
              <a:defRPr sz="1000">
                <a:solidFill>
                  <a:schemeClr val="tx1"/>
                </a:solidFill>
              </a:defRPr>
            </a:lvl1pPr>
          </a:lstStyle>
          <a:p>
            <a:r>
              <a:rPr lang="en-US" dirty="0" smtClean="0"/>
              <a:t>© Copyright 2016 Xilinx</a:t>
            </a:r>
            <a:endParaRPr lang="en-US" dirty="0"/>
          </a:p>
        </p:txBody>
      </p:sp>
      <p:sp>
        <p:nvSpPr>
          <p:cNvPr id="11" name="Slide Number Placeholder 2"/>
          <p:cNvSpPr>
            <a:spLocks noGrp="1"/>
          </p:cNvSpPr>
          <p:nvPr>
            <p:ph type="sldNum" sz="quarter" idx="4"/>
          </p:nvPr>
        </p:nvSpPr>
        <p:spPr>
          <a:xfrm>
            <a:off x="609443" y="6580444"/>
            <a:ext cx="2143282" cy="277627"/>
          </a:xfrm>
          <a:prstGeom prst="rect">
            <a:avLst/>
          </a:prstGeom>
          <a:noFill/>
          <a:ln w="9525" algn="ctr">
            <a:noFill/>
            <a:miter lim="800000"/>
            <a:headEnd/>
            <a:tailEnd/>
          </a:ln>
          <a:effectLst/>
        </p:spPr>
        <p:txBody>
          <a:bodyPr vert="horz" wrap="square" lIns="91440" tIns="45720" rIns="91440" bIns="45720" numCol="1" anchor="t" anchorCtr="0" compatLnSpc="1">
            <a:prstTxWarp prst="textNoShape">
              <a:avLst/>
            </a:prstTxWarp>
          </a:bodyPr>
          <a:lstStyle>
            <a:lvl1pPr algn="l" rtl="0" fontAlgn="base">
              <a:spcBef>
                <a:spcPct val="0"/>
              </a:spcBef>
              <a:spcAft>
                <a:spcPct val="0"/>
              </a:spcAft>
              <a:defRPr lang="en-US" sz="800" kern="1200" smtClean="0">
                <a:solidFill>
                  <a:schemeClr val="tx1"/>
                </a:solidFill>
                <a:latin typeface="Arial" charset="0"/>
                <a:ea typeface="+mn-ea"/>
                <a:cs typeface="+mn-cs"/>
              </a:defRPr>
            </a:lvl1pPr>
          </a:lstStyle>
          <a:p>
            <a:pPr>
              <a:defRPr/>
            </a:pPr>
            <a:r>
              <a:rPr lang="en-US" dirty="0" err="1" smtClean="0"/>
              <a:t>Vivado</a:t>
            </a:r>
            <a:r>
              <a:rPr lang="en-US" dirty="0" smtClean="0"/>
              <a:t> Design Flow 12-</a:t>
            </a:r>
            <a:fld id="{060BD193-E118-4B16-863C-C8C12C675E3E}" type="slidenum">
              <a:rPr lang="en-US" smtClean="0"/>
              <a:pPr>
                <a:defRPr/>
              </a:pPr>
              <a:t>‹#›</a:t>
            </a:fld>
            <a:endParaRPr lang="en-US" dirty="0"/>
          </a:p>
        </p:txBody>
      </p:sp>
    </p:spTree>
    <p:extLst>
      <p:ext uri="{BB962C8B-B14F-4D97-AF65-F5344CB8AC3E}">
        <p14:creationId xmlns:p14="http://schemas.microsoft.com/office/powerpoint/2010/main" val="742968094"/>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1_Title No Body Copy">
    <p:spTree>
      <p:nvGrpSpPr>
        <p:cNvPr id="1" name=""/>
        <p:cNvGrpSpPr/>
        <p:nvPr/>
      </p:nvGrpSpPr>
      <p:grpSpPr>
        <a:xfrm>
          <a:off x="0" y="0"/>
          <a:ext cx="0" cy="0"/>
          <a:chOff x="0" y="0"/>
          <a:chExt cx="0" cy="0"/>
        </a:xfrm>
      </p:grpSpPr>
      <p:sp>
        <p:nvSpPr>
          <p:cNvPr id="4" name="Footer Placeholder 16"/>
          <p:cNvSpPr>
            <a:spLocks noGrp="1"/>
          </p:cNvSpPr>
          <p:nvPr>
            <p:ph type="ftr" sz="quarter" idx="3"/>
          </p:nvPr>
        </p:nvSpPr>
        <p:spPr>
          <a:xfrm>
            <a:off x="4164515" y="6579165"/>
            <a:ext cx="3859795" cy="246888"/>
          </a:xfrm>
          <a:prstGeom prst="rect">
            <a:avLst/>
          </a:prstGeom>
        </p:spPr>
        <p:txBody>
          <a:bodyPr vert="horz" lIns="91440" tIns="45720" rIns="91440" bIns="45720" rtlCol="0" anchor="ctr"/>
          <a:lstStyle>
            <a:lvl1pPr algn="ctr">
              <a:defRPr sz="1000">
                <a:solidFill>
                  <a:schemeClr val="tx1"/>
                </a:solidFill>
              </a:defRPr>
            </a:lvl1pPr>
          </a:lstStyle>
          <a:p>
            <a:r>
              <a:rPr lang="en-US" dirty="0" smtClean="0"/>
              <a:t>© Copyright 2016 Xilinx</a:t>
            </a:r>
            <a:endParaRPr lang="en-US" dirty="0"/>
          </a:p>
        </p:txBody>
      </p:sp>
      <p:sp>
        <p:nvSpPr>
          <p:cNvPr id="5" name="Slide Number Placeholder 2"/>
          <p:cNvSpPr>
            <a:spLocks noGrp="1"/>
          </p:cNvSpPr>
          <p:nvPr>
            <p:ph type="sldNum" sz="quarter" idx="4"/>
          </p:nvPr>
        </p:nvSpPr>
        <p:spPr>
          <a:xfrm>
            <a:off x="609443" y="6580444"/>
            <a:ext cx="2143282" cy="277627"/>
          </a:xfrm>
          <a:prstGeom prst="rect">
            <a:avLst/>
          </a:prstGeom>
          <a:noFill/>
          <a:ln w="9525" algn="ctr">
            <a:noFill/>
            <a:miter lim="800000"/>
            <a:headEnd/>
            <a:tailEnd/>
          </a:ln>
          <a:effectLst/>
        </p:spPr>
        <p:txBody>
          <a:bodyPr vert="horz" wrap="square" lIns="91440" tIns="45720" rIns="91440" bIns="45720" numCol="1" anchor="t" anchorCtr="0" compatLnSpc="1">
            <a:prstTxWarp prst="textNoShape">
              <a:avLst/>
            </a:prstTxWarp>
          </a:bodyPr>
          <a:lstStyle>
            <a:lvl1pPr algn="l" rtl="0" fontAlgn="base">
              <a:spcBef>
                <a:spcPct val="0"/>
              </a:spcBef>
              <a:spcAft>
                <a:spcPct val="0"/>
              </a:spcAft>
              <a:defRPr lang="en-US" sz="800" kern="1200" smtClean="0">
                <a:solidFill>
                  <a:schemeClr val="tx1"/>
                </a:solidFill>
                <a:latin typeface="Arial" charset="0"/>
                <a:ea typeface="+mn-ea"/>
                <a:cs typeface="+mn-cs"/>
              </a:defRPr>
            </a:lvl1pPr>
          </a:lstStyle>
          <a:p>
            <a:pPr>
              <a:defRPr/>
            </a:pPr>
            <a:r>
              <a:rPr lang="en-US" dirty="0" err="1" smtClean="0"/>
              <a:t>Vivado</a:t>
            </a:r>
            <a:r>
              <a:rPr lang="en-US" dirty="0" smtClean="0"/>
              <a:t> Design Flow 12-</a:t>
            </a:r>
            <a:fld id="{060BD193-E118-4B16-863C-C8C12C675E3E}" type="slidenum">
              <a:rPr lang="en-US" smtClean="0"/>
              <a:pPr>
                <a:defRPr/>
              </a:pPr>
              <a:t>‹#›</a:t>
            </a:fld>
            <a:endParaRPr lang="en-US" dirty="0"/>
          </a:p>
        </p:txBody>
      </p:sp>
    </p:spTree>
    <p:extLst>
      <p:ext uri="{BB962C8B-B14F-4D97-AF65-F5344CB8AC3E}">
        <p14:creationId xmlns:p14="http://schemas.microsoft.com/office/powerpoint/2010/main" val="35680794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cSld name="Title No Body Copy">
    <p:spTree>
      <p:nvGrpSpPr>
        <p:cNvPr id="1" name=""/>
        <p:cNvGrpSpPr/>
        <p:nvPr/>
      </p:nvGrpSpPr>
      <p:grpSpPr>
        <a:xfrm>
          <a:off x="0" y="0"/>
          <a:ext cx="0" cy="0"/>
          <a:chOff x="0" y="0"/>
          <a:chExt cx="0" cy="0"/>
        </a:xfrm>
      </p:grpSpPr>
      <p:sp>
        <p:nvSpPr>
          <p:cNvPr id="10" name="Rectangle 11"/>
          <p:cNvSpPr>
            <a:spLocks noGrp="1" noChangeArrowheads="1"/>
          </p:cNvSpPr>
          <p:nvPr>
            <p:ph type="title"/>
          </p:nvPr>
        </p:nvSpPr>
        <p:spPr bwMode="auto">
          <a:xfrm>
            <a:off x="609441" y="209551"/>
            <a:ext cx="10969943" cy="532727"/>
          </a:xfrm>
          <a:prstGeom prst="rect">
            <a:avLst/>
          </a:prstGeom>
          <a:noFill/>
          <a:ln w="9525">
            <a:noFill/>
            <a:miter lim="800000"/>
            <a:headEnd/>
            <a:tailEnd/>
          </a:ln>
        </p:spPr>
        <p:txBody>
          <a:bodyPr vert="horz" wrap="square" lIns="0" tIns="45720" rIns="91440" bIns="45720" numCol="1" anchor="t" anchorCtr="0" compatLnSpc="1">
            <a:prstTxWarp prst="textNoShape">
              <a:avLst/>
            </a:prstTxWarp>
          </a:bodyPr>
          <a:lstStyle>
            <a:lvl1pPr>
              <a:defRPr baseline="0"/>
            </a:lvl1pPr>
          </a:lstStyle>
          <a:p>
            <a:pPr lvl="0"/>
            <a:r>
              <a:rPr lang="en-US" altLang="zh-CN" smtClean="0"/>
              <a:t>Click to edit Master title style</a:t>
            </a:r>
            <a:endParaRPr lang="en-US" dirty="0" smtClean="0"/>
          </a:p>
        </p:txBody>
      </p:sp>
      <p:sp>
        <p:nvSpPr>
          <p:cNvPr id="5" name="Footer Placeholder 16"/>
          <p:cNvSpPr>
            <a:spLocks noGrp="1"/>
          </p:cNvSpPr>
          <p:nvPr>
            <p:ph type="ftr" sz="quarter" idx="3"/>
          </p:nvPr>
        </p:nvSpPr>
        <p:spPr>
          <a:xfrm>
            <a:off x="4164515" y="6579165"/>
            <a:ext cx="3859795" cy="246888"/>
          </a:xfrm>
          <a:prstGeom prst="rect">
            <a:avLst/>
          </a:prstGeom>
        </p:spPr>
        <p:txBody>
          <a:bodyPr vert="horz" lIns="91440" tIns="45720" rIns="91440" bIns="45720" rtlCol="0" anchor="ctr"/>
          <a:lstStyle>
            <a:lvl1pPr algn="ctr">
              <a:defRPr sz="1000">
                <a:solidFill>
                  <a:schemeClr val="tx1"/>
                </a:solidFill>
              </a:defRPr>
            </a:lvl1pPr>
          </a:lstStyle>
          <a:p>
            <a:r>
              <a:rPr lang="en-US" dirty="0" smtClean="0"/>
              <a:t>© Copyright 2016 Xilinx</a:t>
            </a:r>
            <a:endParaRPr lang="en-US" dirty="0"/>
          </a:p>
        </p:txBody>
      </p:sp>
      <p:sp>
        <p:nvSpPr>
          <p:cNvPr id="6" name="Slide Number Placeholder 2"/>
          <p:cNvSpPr>
            <a:spLocks noGrp="1"/>
          </p:cNvSpPr>
          <p:nvPr>
            <p:ph type="sldNum" sz="quarter" idx="4"/>
          </p:nvPr>
        </p:nvSpPr>
        <p:spPr>
          <a:xfrm>
            <a:off x="609443" y="6580444"/>
            <a:ext cx="2143282" cy="277627"/>
          </a:xfrm>
          <a:prstGeom prst="rect">
            <a:avLst/>
          </a:prstGeom>
          <a:noFill/>
          <a:ln w="9525" algn="ctr">
            <a:noFill/>
            <a:miter lim="800000"/>
            <a:headEnd/>
            <a:tailEnd/>
          </a:ln>
          <a:effectLst/>
        </p:spPr>
        <p:txBody>
          <a:bodyPr vert="horz" wrap="square" lIns="91440" tIns="45720" rIns="91440" bIns="45720" numCol="1" anchor="t" anchorCtr="0" compatLnSpc="1">
            <a:prstTxWarp prst="textNoShape">
              <a:avLst/>
            </a:prstTxWarp>
          </a:bodyPr>
          <a:lstStyle>
            <a:lvl1pPr algn="l" rtl="0" fontAlgn="base">
              <a:spcBef>
                <a:spcPct val="0"/>
              </a:spcBef>
              <a:spcAft>
                <a:spcPct val="0"/>
              </a:spcAft>
              <a:defRPr lang="en-US" sz="800" kern="1200" smtClean="0">
                <a:solidFill>
                  <a:schemeClr val="tx1"/>
                </a:solidFill>
                <a:latin typeface="Arial" charset="0"/>
                <a:ea typeface="+mn-ea"/>
                <a:cs typeface="+mn-cs"/>
              </a:defRPr>
            </a:lvl1pPr>
          </a:lstStyle>
          <a:p>
            <a:pPr>
              <a:defRPr/>
            </a:pPr>
            <a:r>
              <a:rPr lang="en-US" dirty="0" err="1" smtClean="0"/>
              <a:t>Vivado</a:t>
            </a:r>
            <a:r>
              <a:rPr lang="en-US" dirty="0" smtClean="0"/>
              <a:t> Design Flow 12-</a:t>
            </a:r>
            <a:fld id="{060BD193-E118-4B16-863C-C8C12C675E3E}" type="slidenum">
              <a:rPr lang="en-US" smtClean="0"/>
              <a:pPr>
                <a:defRPr/>
              </a:pPr>
              <a:t>‹#›</a:t>
            </a:fld>
            <a:endParaRPr lang="en-US" dirty="0"/>
          </a:p>
        </p:txBody>
      </p:sp>
    </p:spTree>
    <p:extLst>
      <p:ext uri="{BB962C8B-B14F-4D97-AF65-F5344CB8AC3E}">
        <p14:creationId xmlns:p14="http://schemas.microsoft.com/office/powerpoint/2010/main" val="106972303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
        <p:cNvGrpSpPr/>
        <p:nvPr/>
      </p:nvGrpSpPr>
      <p:grpSpPr>
        <a:xfrm>
          <a:off x="0" y="0"/>
          <a:ext cx="0" cy="0"/>
          <a:chOff x="0" y="0"/>
          <a:chExt cx="0" cy="0"/>
        </a:xfrm>
      </p:grpSpPr>
      <p:pic>
        <p:nvPicPr>
          <p:cNvPr id="1028" name="Picture 4" descr="C:\Documents and Settings\Jennifer Lockhart\Desktop\Picture2 copy.jpg"/>
          <p:cNvPicPr>
            <a:picLocks noChangeArrowheads="1"/>
          </p:cNvPicPr>
          <p:nvPr userDrawn="1"/>
        </p:nvPicPr>
        <p:blipFill>
          <a:blip r:embed="rId2"/>
          <a:srcRect t="24879"/>
          <a:stretch>
            <a:fillRect/>
          </a:stretch>
        </p:blipFill>
        <p:spPr bwMode="auto">
          <a:xfrm>
            <a:off x="-7940" y="0"/>
            <a:ext cx="12196768" cy="6876288"/>
          </a:xfrm>
          <a:prstGeom prst="rect">
            <a:avLst/>
          </a:prstGeom>
          <a:noFill/>
        </p:spPr>
      </p:pic>
      <p:sp>
        <p:nvSpPr>
          <p:cNvPr id="19462" name="Rectangle 6"/>
          <p:cNvSpPr>
            <a:spLocks noGrp="1" noChangeArrowheads="1"/>
          </p:cNvSpPr>
          <p:nvPr>
            <p:ph type="subTitle" sz="quarter" idx="1"/>
          </p:nvPr>
        </p:nvSpPr>
        <p:spPr>
          <a:xfrm>
            <a:off x="181987" y="5535557"/>
            <a:ext cx="6627674" cy="67627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marL="0" indent="0" algn="l" rtl="0" eaLnBrk="1" fontAlgn="base" hangingPunct="1">
              <a:lnSpc>
                <a:spcPct val="90000"/>
              </a:lnSpc>
              <a:spcBef>
                <a:spcPct val="0"/>
              </a:spcBef>
              <a:spcAft>
                <a:spcPct val="0"/>
              </a:spcAft>
              <a:buClr>
                <a:schemeClr val="tx2"/>
              </a:buClr>
              <a:buSzPct val="88000"/>
              <a:buFont typeface="Wingdings" pitchFamily="2" charset="2"/>
              <a:buNone/>
              <a:defRPr lang="en-US" sz="2000" b="1" dirty="0">
                <a:solidFill>
                  <a:schemeClr val="tx1"/>
                </a:solidFill>
                <a:latin typeface="+mn-lt"/>
                <a:ea typeface="+mn-ea"/>
                <a:cs typeface="+mn-cs"/>
              </a:defRPr>
            </a:lvl1pPr>
          </a:lstStyle>
          <a:p>
            <a:r>
              <a:rPr lang="en-US" smtClean="0"/>
              <a:t>Click to edit Master subtitle style</a:t>
            </a:r>
            <a:endParaRPr lang="en-US" dirty="0"/>
          </a:p>
        </p:txBody>
      </p:sp>
      <p:sp>
        <p:nvSpPr>
          <p:cNvPr id="19467" name="Rectangle 11"/>
          <p:cNvSpPr>
            <a:spLocks noGrp="1" noChangeArrowheads="1"/>
          </p:cNvSpPr>
          <p:nvPr>
            <p:ph type="ctrTitle" sz="quarter"/>
          </p:nvPr>
        </p:nvSpPr>
        <p:spPr>
          <a:xfrm>
            <a:off x="167217" y="3660720"/>
            <a:ext cx="7099835" cy="1114425"/>
          </a:xfrm>
          <a:noFill/>
          <a:ln w="9525">
            <a:noFill/>
            <a:miter lim="800000"/>
            <a:headEnd/>
            <a:tailEnd/>
          </a:ln>
        </p:spPr>
        <p:txBody>
          <a:bodyPr vert="horz" wrap="square" lIns="91440" tIns="45720" rIns="91440" bIns="45720" numCol="1" anchor="t" anchorCtr="0" compatLnSpc="1">
            <a:prstTxWarp prst="textNoShape">
              <a:avLst/>
            </a:prstTxWarp>
          </a:bodyPr>
          <a:lstStyle>
            <a:lvl1pPr algn="l" rtl="0" eaLnBrk="1" fontAlgn="base" hangingPunct="1">
              <a:lnSpc>
                <a:spcPct val="100000"/>
              </a:lnSpc>
              <a:spcBef>
                <a:spcPct val="0"/>
              </a:spcBef>
              <a:spcAft>
                <a:spcPct val="0"/>
              </a:spcAft>
              <a:defRPr lang="en-US" sz="2800" b="1" dirty="0">
                <a:solidFill>
                  <a:schemeClr val="bg2"/>
                </a:solidFill>
                <a:latin typeface="+mj-lt"/>
                <a:ea typeface="+mj-ea"/>
                <a:cs typeface="+mj-cs"/>
              </a:defRPr>
            </a:lvl1pPr>
          </a:lstStyle>
          <a:p>
            <a:r>
              <a:rPr lang="en-US" smtClean="0"/>
              <a:t>Click to edit Master title style</a:t>
            </a:r>
            <a:endParaRPr lang="en-US" dirty="0"/>
          </a:p>
        </p:txBody>
      </p:sp>
      <p:pic>
        <p:nvPicPr>
          <p:cNvPr id="8" name="Picture 7" descr="All_Programmable_Lock_up.jpg"/>
          <p:cNvPicPr>
            <a:picLocks noChangeAspect="1"/>
          </p:cNvPicPr>
          <p:nvPr userDrawn="1"/>
        </p:nvPicPr>
        <p:blipFill>
          <a:blip r:embed="rId3">
            <a:clrChange>
              <a:clrFrom>
                <a:srgbClr val="FFFFFF"/>
              </a:clrFrom>
              <a:clrTo>
                <a:srgbClr val="FFFFFF">
                  <a:alpha val="0"/>
                </a:srgbClr>
              </a:clrTo>
            </a:clrChange>
          </a:blip>
          <a:stretch>
            <a:fillRect/>
          </a:stretch>
        </p:blipFill>
        <p:spPr>
          <a:xfrm>
            <a:off x="6977366" y="1068534"/>
            <a:ext cx="4340321" cy="1307592"/>
          </a:xfrm>
          <a:prstGeom prst="rect">
            <a:avLst/>
          </a:prstGeom>
        </p:spPr>
      </p:pic>
      <p:sp>
        <p:nvSpPr>
          <p:cNvPr id="9" name="Footer Placeholder 16"/>
          <p:cNvSpPr>
            <a:spLocks noGrp="1"/>
          </p:cNvSpPr>
          <p:nvPr>
            <p:ph type="ftr" sz="quarter" idx="3"/>
          </p:nvPr>
        </p:nvSpPr>
        <p:spPr>
          <a:xfrm>
            <a:off x="4164515" y="6579165"/>
            <a:ext cx="3859795" cy="246888"/>
          </a:xfrm>
          <a:prstGeom prst="rect">
            <a:avLst/>
          </a:prstGeom>
        </p:spPr>
        <p:txBody>
          <a:bodyPr vert="horz" lIns="91440" tIns="45720" rIns="91440" bIns="45720" rtlCol="0" anchor="ctr"/>
          <a:lstStyle>
            <a:lvl1pPr algn="ctr">
              <a:defRPr sz="1000">
                <a:solidFill>
                  <a:schemeClr val="tx1"/>
                </a:solidFill>
              </a:defRPr>
            </a:lvl1pPr>
          </a:lstStyle>
          <a:p>
            <a:r>
              <a:rPr lang="en-US" dirty="0" smtClean="0"/>
              <a:t>© Copyright 2016 Xilinx</a:t>
            </a:r>
            <a:endParaRPr lang="en-US" dirty="0"/>
          </a:p>
        </p:txBody>
      </p:sp>
      <p:sp>
        <p:nvSpPr>
          <p:cNvPr id="7" name="Rectangle 11"/>
          <p:cNvSpPr txBox="1">
            <a:spLocks noGrp="1" noChangeArrowheads="1"/>
          </p:cNvSpPr>
          <p:nvPr userDrawn="1"/>
        </p:nvSpPr>
        <p:spPr bwMode="auto">
          <a:xfrm>
            <a:off x="325485" y="6621534"/>
            <a:ext cx="4440237" cy="230187"/>
          </a:xfrm>
          <a:prstGeom prst="rect">
            <a:avLst/>
          </a:prstGeom>
          <a:noFill/>
          <a:ln>
            <a:miter lim="800000"/>
            <a:headEnd/>
            <a:tailEnd/>
          </a:ln>
        </p:spPr>
        <p:txBody>
          <a:bodyPr/>
          <a:lstStyle/>
          <a:p>
            <a:pPr>
              <a:defRPr/>
            </a:pPr>
            <a:r>
              <a:rPr lang="en-US" sz="1000" dirty="0">
                <a:solidFill>
                  <a:schemeClr val="bg2"/>
                </a:solidFill>
                <a:latin typeface="+mj-lt"/>
              </a:rPr>
              <a:t>This material exempt per Department of Commerce license exception TSU </a:t>
            </a:r>
          </a:p>
        </p:txBody>
      </p:sp>
    </p:spTree>
    <p:extLst>
      <p:ext uri="{BB962C8B-B14F-4D97-AF65-F5344CB8AC3E}">
        <p14:creationId xmlns:p14="http://schemas.microsoft.com/office/powerpoint/2010/main" val="1878843139"/>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489" y="1600201"/>
            <a:ext cx="10975337" cy="4268337"/>
          </a:xfrm>
          <a:prstGeom prst="rect">
            <a:avLst/>
          </a:prstGeom>
        </p:spPr>
        <p:txBody>
          <a:bodyPr/>
          <a:lstStyle>
            <a:lvl1pPr marL="228600" indent="-228600" algn="l" rtl="0" eaLnBrk="0" fontAlgn="base" hangingPunct="0">
              <a:lnSpc>
                <a:spcPct val="110000"/>
              </a:lnSpc>
              <a:spcBef>
                <a:spcPct val="20000"/>
              </a:spcBef>
              <a:spcAft>
                <a:spcPct val="0"/>
              </a:spcAft>
              <a:buClr>
                <a:schemeClr val="tx2"/>
              </a:buClr>
              <a:buSzPct val="88000"/>
              <a:buFont typeface="Wingdings" pitchFamily="2" charset="2"/>
              <a:buBlip>
                <a:blip r:embed="rId2"/>
              </a:buBlip>
              <a:defRPr lang="en-US" sz="2000" b="1" dirty="0" smtClean="0">
                <a:solidFill>
                  <a:schemeClr val="accent4"/>
                </a:solidFill>
                <a:latin typeface="+mn-lt"/>
                <a:ea typeface="+mn-ea"/>
                <a:cs typeface="+mn-cs"/>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itle 4"/>
          <p:cNvSpPr>
            <a:spLocks noGrp="1"/>
          </p:cNvSpPr>
          <p:nvPr>
            <p:ph type="title"/>
          </p:nvPr>
        </p:nvSpPr>
        <p:spPr>
          <a:xfrm>
            <a:off x="609441" y="209550"/>
            <a:ext cx="10969943" cy="1143000"/>
          </a:xfrm>
          <a:noFill/>
          <a:ln w="9525">
            <a:noFill/>
            <a:miter lim="800000"/>
            <a:headEnd/>
            <a:tailEnd/>
          </a:ln>
        </p:spPr>
        <p:txBody>
          <a:bodyPr vert="horz" wrap="square" lIns="0" tIns="45720" rIns="91440" bIns="45720" numCol="1" anchor="t" anchorCtr="0" compatLnSpc="1">
            <a:prstTxWarp prst="textNoShape">
              <a:avLst/>
            </a:prstTxWarp>
          </a:bodyPr>
          <a:lstStyle>
            <a:lvl1pPr>
              <a:lnSpc>
                <a:spcPct val="98000"/>
              </a:lnSpc>
              <a:defRPr lang="en-US" sz="2800" b="1" dirty="0">
                <a:solidFill>
                  <a:schemeClr val="bg2"/>
                </a:solidFill>
                <a:latin typeface="+mj-lt"/>
                <a:ea typeface="+mj-ea"/>
                <a:cs typeface="+mj-cs"/>
              </a:defRPr>
            </a:lvl1pPr>
          </a:lstStyle>
          <a:p>
            <a:pPr lvl="0" algn="l" rtl="0" eaLnBrk="0" fontAlgn="base" hangingPunct="0">
              <a:lnSpc>
                <a:spcPct val="98000"/>
              </a:lnSpc>
              <a:spcBef>
                <a:spcPct val="0"/>
              </a:spcBef>
              <a:spcAft>
                <a:spcPct val="0"/>
              </a:spcAft>
            </a:pPr>
            <a:r>
              <a:rPr lang="en-US" smtClean="0"/>
              <a:t>Click to edit Master title style</a:t>
            </a:r>
            <a:endParaRPr lang="en-US" dirty="0"/>
          </a:p>
        </p:txBody>
      </p:sp>
      <p:sp>
        <p:nvSpPr>
          <p:cNvPr id="6" name="Footer Placeholder 16"/>
          <p:cNvSpPr>
            <a:spLocks noGrp="1"/>
          </p:cNvSpPr>
          <p:nvPr>
            <p:ph type="ftr" sz="quarter" idx="3"/>
          </p:nvPr>
        </p:nvSpPr>
        <p:spPr>
          <a:xfrm>
            <a:off x="4164515" y="6579165"/>
            <a:ext cx="3859795" cy="246888"/>
          </a:xfrm>
          <a:prstGeom prst="rect">
            <a:avLst/>
          </a:prstGeom>
        </p:spPr>
        <p:txBody>
          <a:bodyPr vert="horz" lIns="91440" tIns="45720" rIns="91440" bIns="45720" rtlCol="0" anchor="ctr"/>
          <a:lstStyle>
            <a:lvl1pPr algn="ctr">
              <a:defRPr sz="1000">
                <a:solidFill>
                  <a:schemeClr val="tx1"/>
                </a:solidFill>
              </a:defRPr>
            </a:lvl1pPr>
          </a:lstStyle>
          <a:p>
            <a:r>
              <a:rPr lang="en-US" dirty="0" smtClean="0"/>
              <a:t>© Copyright 2016 Xilinx</a:t>
            </a:r>
            <a:endParaRPr lang="en-US" dirty="0"/>
          </a:p>
        </p:txBody>
      </p:sp>
      <p:sp>
        <p:nvSpPr>
          <p:cNvPr id="7" name="Slide Number Placeholder 2"/>
          <p:cNvSpPr>
            <a:spLocks noGrp="1"/>
          </p:cNvSpPr>
          <p:nvPr>
            <p:ph type="sldNum" sz="quarter" idx="4"/>
          </p:nvPr>
        </p:nvSpPr>
        <p:spPr>
          <a:xfrm>
            <a:off x="609443" y="6580444"/>
            <a:ext cx="2143282" cy="277627"/>
          </a:xfrm>
          <a:prstGeom prst="rect">
            <a:avLst/>
          </a:prstGeom>
          <a:noFill/>
          <a:ln w="9525" algn="ctr">
            <a:noFill/>
            <a:miter lim="800000"/>
            <a:headEnd/>
            <a:tailEnd/>
          </a:ln>
          <a:effectLst/>
        </p:spPr>
        <p:txBody>
          <a:bodyPr vert="horz" wrap="square" lIns="91440" tIns="45720" rIns="91440" bIns="45720" numCol="1" anchor="t" anchorCtr="0" compatLnSpc="1">
            <a:prstTxWarp prst="textNoShape">
              <a:avLst/>
            </a:prstTxWarp>
          </a:bodyPr>
          <a:lstStyle>
            <a:lvl1pPr algn="l" rtl="0" fontAlgn="base">
              <a:spcBef>
                <a:spcPct val="0"/>
              </a:spcBef>
              <a:spcAft>
                <a:spcPct val="0"/>
              </a:spcAft>
              <a:defRPr lang="en-US" sz="800" kern="1200" smtClean="0">
                <a:solidFill>
                  <a:schemeClr val="tx1"/>
                </a:solidFill>
                <a:latin typeface="Arial" charset="0"/>
                <a:ea typeface="+mn-ea"/>
                <a:cs typeface="+mn-cs"/>
              </a:defRPr>
            </a:lvl1pPr>
          </a:lstStyle>
          <a:p>
            <a:pPr>
              <a:defRPr/>
            </a:pPr>
            <a:r>
              <a:rPr lang="en-US" dirty="0" err="1" smtClean="0"/>
              <a:t>Vivado</a:t>
            </a:r>
            <a:r>
              <a:rPr lang="en-US" dirty="0" smtClean="0"/>
              <a:t> Design Flow 12-</a:t>
            </a:r>
            <a:fld id="{060BD193-E118-4B16-863C-C8C12C675E3E}" type="slidenum">
              <a:rPr lang="en-US" smtClean="0"/>
              <a:pPr>
                <a:defRPr/>
              </a:pPr>
              <a:t>‹#›</a:t>
            </a:fld>
            <a:endParaRPr lang="en-US" dirty="0"/>
          </a:p>
        </p:txBody>
      </p:sp>
    </p:spTree>
    <p:extLst>
      <p:ext uri="{BB962C8B-B14F-4D97-AF65-F5344CB8AC3E}">
        <p14:creationId xmlns:p14="http://schemas.microsoft.com/office/powerpoint/2010/main" val="975217345"/>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6" name="Rectangle 5"/>
          <p:cNvSpPr/>
          <p:nvPr userDrawn="1"/>
        </p:nvSpPr>
        <p:spPr bwMode="auto">
          <a:xfrm>
            <a:off x="0" y="0"/>
            <a:ext cx="12188825" cy="1238250"/>
          </a:xfrm>
          <a:prstGeom prst="rect">
            <a:avLst/>
          </a:prstGeom>
          <a:solidFill>
            <a:schemeClr val="bg1"/>
          </a:solidFill>
          <a:ln w="762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algn="ctr"/>
            <a:endParaRPr lang="en-US" dirty="0" smtClean="0">
              <a:solidFill>
                <a:srgbClr val="000000"/>
              </a:solidFill>
            </a:endParaRPr>
          </a:p>
        </p:txBody>
      </p:sp>
      <p:grpSp>
        <p:nvGrpSpPr>
          <p:cNvPr id="9" name="Group 8"/>
          <p:cNvGrpSpPr/>
          <p:nvPr userDrawn="1"/>
        </p:nvGrpSpPr>
        <p:grpSpPr>
          <a:xfrm>
            <a:off x="0" y="71"/>
            <a:ext cx="12188825" cy="200025"/>
            <a:chOff x="0" y="-1"/>
            <a:chExt cx="9144000" cy="200025"/>
          </a:xfrm>
        </p:grpSpPr>
        <p:sp>
          <p:nvSpPr>
            <p:cNvPr id="10" name="Rectangle 9"/>
            <p:cNvSpPr/>
            <p:nvPr userDrawn="1"/>
          </p:nvSpPr>
          <p:spPr bwMode="auto">
            <a:xfrm>
              <a:off x="0" y="-1"/>
              <a:ext cx="9144000" cy="200025"/>
            </a:xfrm>
            <a:prstGeom prst="rect">
              <a:avLst/>
            </a:prstGeom>
            <a:solidFill>
              <a:schemeClr val="bg2"/>
            </a:solidFill>
            <a:ln w="762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algn="ctr"/>
              <a:endParaRPr lang="en-US" dirty="0" smtClean="0">
                <a:solidFill>
                  <a:srgbClr val="000000"/>
                </a:solidFill>
              </a:endParaRPr>
            </a:p>
          </p:txBody>
        </p:sp>
        <p:pic>
          <p:nvPicPr>
            <p:cNvPr id="11" name="Picture 17" descr="Red Header"/>
            <p:cNvPicPr>
              <a:picLocks noChangeAspect="1" noChangeArrowheads="1"/>
            </p:cNvPicPr>
            <p:nvPr userDrawn="1"/>
          </p:nvPicPr>
          <p:blipFill>
            <a:blip r:embed="rId2" cstate="print"/>
            <a:srcRect/>
            <a:stretch>
              <a:fillRect/>
            </a:stretch>
          </p:blipFill>
          <p:spPr bwMode="invGray">
            <a:xfrm>
              <a:off x="7658100" y="0"/>
              <a:ext cx="1485900" cy="194251"/>
            </a:xfrm>
            <a:prstGeom prst="rect">
              <a:avLst/>
            </a:prstGeom>
            <a:noFill/>
            <a:ln w="9525">
              <a:noFill/>
              <a:miter lim="800000"/>
              <a:headEnd/>
              <a:tailEnd/>
            </a:ln>
          </p:spPr>
        </p:pic>
      </p:grpSp>
      <p:sp>
        <p:nvSpPr>
          <p:cNvPr id="5" name="Title 4"/>
          <p:cNvSpPr>
            <a:spLocks noGrp="1"/>
          </p:cNvSpPr>
          <p:nvPr>
            <p:ph type="title"/>
          </p:nvPr>
        </p:nvSpPr>
        <p:spPr>
          <a:xfrm>
            <a:off x="609441" y="209550"/>
            <a:ext cx="10969943" cy="1143000"/>
          </a:xfrm>
          <a:noFill/>
          <a:ln w="9525">
            <a:noFill/>
            <a:miter lim="800000"/>
            <a:headEnd/>
            <a:tailEnd/>
          </a:ln>
        </p:spPr>
        <p:txBody>
          <a:bodyPr vert="horz" wrap="square" lIns="0" tIns="45720" rIns="91440" bIns="45720" numCol="1" anchor="t" anchorCtr="0" compatLnSpc="1">
            <a:prstTxWarp prst="textNoShape">
              <a:avLst/>
            </a:prstTxWarp>
          </a:bodyPr>
          <a:lstStyle>
            <a:lvl1pPr>
              <a:defRPr lang="en-US" sz="2800" b="1" dirty="0">
                <a:solidFill>
                  <a:schemeClr val="bg2"/>
                </a:solidFill>
                <a:latin typeface="+mj-lt"/>
                <a:ea typeface="+mj-ea"/>
                <a:cs typeface="+mj-cs"/>
              </a:defRPr>
            </a:lvl1pPr>
          </a:lstStyle>
          <a:p>
            <a:pPr lvl="0" algn="l" rtl="0" eaLnBrk="0" fontAlgn="base" hangingPunct="0">
              <a:lnSpc>
                <a:spcPct val="98000"/>
              </a:lnSpc>
              <a:spcBef>
                <a:spcPct val="0"/>
              </a:spcBef>
              <a:spcAft>
                <a:spcPct val="0"/>
              </a:spcAft>
            </a:pPr>
            <a:r>
              <a:rPr lang="en-US" smtClean="0"/>
              <a:t>Click to edit Master title style</a:t>
            </a:r>
            <a:endParaRPr lang="en-US" dirty="0"/>
          </a:p>
        </p:txBody>
      </p:sp>
      <p:sp>
        <p:nvSpPr>
          <p:cNvPr id="8" name="Footer Placeholder 16"/>
          <p:cNvSpPr>
            <a:spLocks noGrp="1"/>
          </p:cNvSpPr>
          <p:nvPr>
            <p:ph type="ftr" sz="quarter" idx="3"/>
          </p:nvPr>
        </p:nvSpPr>
        <p:spPr>
          <a:xfrm>
            <a:off x="4164515" y="6579165"/>
            <a:ext cx="3859795" cy="246888"/>
          </a:xfrm>
          <a:prstGeom prst="rect">
            <a:avLst/>
          </a:prstGeom>
        </p:spPr>
        <p:txBody>
          <a:bodyPr vert="horz" lIns="91440" tIns="45720" rIns="91440" bIns="45720" rtlCol="0" anchor="ctr"/>
          <a:lstStyle>
            <a:lvl1pPr algn="ctr">
              <a:defRPr sz="1000">
                <a:solidFill>
                  <a:schemeClr val="tx1"/>
                </a:solidFill>
              </a:defRPr>
            </a:lvl1pPr>
          </a:lstStyle>
          <a:p>
            <a:r>
              <a:rPr lang="en-US" dirty="0" smtClean="0"/>
              <a:t>© Copyright 2016 Xilinx</a:t>
            </a:r>
            <a:endParaRPr lang="en-US" dirty="0"/>
          </a:p>
        </p:txBody>
      </p:sp>
      <p:sp>
        <p:nvSpPr>
          <p:cNvPr id="12" name="Slide Number Placeholder 2"/>
          <p:cNvSpPr>
            <a:spLocks noGrp="1"/>
          </p:cNvSpPr>
          <p:nvPr>
            <p:ph type="sldNum" sz="quarter" idx="4"/>
          </p:nvPr>
        </p:nvSpPr>
        <p:spPr>
          <a:xfrm>
            <a:off x="609443" y="6580444"/>
            <a:ext cx="2143282" cy="277627"/>
          </a:xfrm>
          <a:prstGeom prst="rect">
            <a:avLst/>
          </a:prstGeom>
          <a:noFill/>
          <a:ln w="9525" algn="ctr">
            <a:noFill/>
            <a:miter lim="800000"/>
            <a:headEnd/>
            <a:tailEnd/>
          </a:ln>
          <a:effectLst/>
        </p:spPr>
        <p:txBody>
          <a:bodyPr vert="horz" wrap="square" lIns="91440" tIns="45720" rIns="91440" bIns="45720" numCol="1" anchor="t" anchorCtr="0" compatLnSpc="1">
            <a:prstTxWarp prst="textNoShape">
              <a:avLst/>
            </a:prstTxWarp>
          </a:bodyPr>
          <a:lstStyle>
            <a:lvl1pPr algn="l" rtl="0" fontAlgn="base">
              <a:spcBef>
                <a:spcPct val="0"/>
              </a:spcBef>
              <a:spcAft>
                <a:spcPct val="0"/>
              </a:spcAft>
              <a:defRPr lang="en-US" sz="800" kern="1200" smtClean="0">
                <a:solidFill>
                  <a:schemeClr val="tx1"/>
                </a:solidFill>
                <a:latin typeface="Arial" charset="0"/>
                <a:ea typeface="+mn-ea"/>
                <a:cs typeface="+mn-cs"/>
              </a:defRPr>
            </a:lvl1pPr>
          </a:lstStyle>
          <a:p>
            <a:pPr>
              <a:defRPr/>
            </a:pPr>
            <a:r>
              <a:rPr lang="en-US" dirty="0" err="1" smtClean="0"/>
              <a:t>Vivado</a:t>
            </a:r>
            <a:r>
              <a:rPr lang="en-US" dirty="0" smtClean="0"/>
              <a:t> Design Flow 12-</a:t>
            </a:r>
            <a:fld id="{060BD193-E118-4B16-863C-C8C12C675E3E}" type="slidenum">
              <a:rPr lang="en-US" smtClean="0"/>
              <a:pPr>
                <a:defRPr/>
              </a:pPr>
              <a:t>‹#›</a:t>
            </a:fld>
            <a:endParaRPr lang="en-US" dirty="0"/>
          </a:p>
        </p:txBody>
      </p:sp>
    </p:spTree>
    <p:extLst>
      <p:ext uri="{BB962C8B-B14F-4D97-AF65-F5344CB8AC3E}">
        <p14:creationId xmlns:p14="http://schemas.microsoft.com/office/powerpoint/2010/main" val="2620456314"/>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4" name="Rectangle 13"/>
          <p:cNvSpPr/>
          <p:nvPr/>
        </p:nvSpPr>
        <p:spPr bwMode="auto">
          <a:xfrm>
            <a:off x="641516" y="0"/>
            <a:ext cx="11547308" cy="152400"/>
          </a:xfrm>
          <a:prstGeom prst="rect">
            <a:avLst/>
          </a:prstGeom>
          <a:solidFill>
            <a:schemeClr val="tx1">
              <a:lumMod val="65000"/>
              <a:lumOff val="35000"/>
            </a:schemeClr>
          </a:solidFill>
          <a:ln w="762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endParaRPr lang="en-US" dirty="0" smtClean="0">
              <a:solidFill>
                <a:srgbClr val="000000"/>
              </a:solidFill>
            </a:endParaRPr>
          </a:p>
        </p:txBody>
      </p:sp>
      <p:sp>
        <p:nvSpPr>
          <p:cNvPr id="2051" name="Rectangle 11"/>
          <p:cNvSpPr>
            <a:spLocks noGrp="1" noChangeArrowheads="1"/>
          </p:cNvSpPr>
          <p:nvPr>
            <p:ph type="title"/>
          </p:nvPr>
        </p:nvSpPr>
        <p:spPr bwMode="auto">
          <a:xfrm>
            <a:off x="609441" y="209551"/>
            <a:ext cx="10969943" cy="530352"/>
          </a:xfrm>
          <a:prstGeom prst="rect">
            <a:avLst/>
          </a:prstGeom>
          <a:noFill/>
          <a:ln w="9525">
            <a:noFill/>
            <a:miter lim="800000"/>
            <a:headEnd/>
            <a:tailEnd/>
          </a:ln>
        </p:spPr>
        <p:txBody>
          <a:bodyPr vert="horz" wrap="square" lIns="0" tIns="45720" rIns="91440" bIns="45720" numCol="1" anchor="t" anchorCtr="0" compatLnSpc="1">
            <a:prstTxWarp prst="textNoShape">
              <a:avLst/>
            </a:prstTxWarp>
          </a:bodyPr>
          <a:lstStyle/>
          <a:p>
            <a:pPr lvl="0"/>
            <a:r>
              <a:rPr lang="en-US" altLang="zh-CN" smtClean="0"/>
              <a:t>Click to edit Master title style</a:t>
            </a:r>
            <a:endParaRPr lang="en-US" dirty="0" smtClean="0"/>
          </a:p>
        </p:txBody>
      </p:sp>
      <p:pic>
        <p:nvPicPr>
          <p:cNvPr id="16" name="Picture 15" descr="All_Programmable_Text_FINAL.jpg"/>
          <p:cNvPicPr>
            <a:picLocks noChangeAspect="1"/>
          </p:cNvPicPr>
          <p:nvPr/>
        </p:nvPicPr>
        <p:blipFill>
          <a:blip r:embed="rId11"/>
          <a:stretch>
            <a:fillRect/>
          </a:stretch>
        </p:blipFill>
        <p:spPr>
          <a:xfrm>
            <a:off x="7910785" y="6623977"/>
            <a:ext cx="4112065" cy="157267"/>
          </a:xfrm>
          <a:prstGeom prst="rect">
            <a:avLst/>
          </a:prstGeom>
        </p:spPr>
      </p:pic>
      <p:sp>
        <p:nvSpPr>
          <p:cNvPr id="11" name="Rectangle 10"/>
          <p:cNvSpPr/>
          <p:nvPr/>
        </p:nvSpPr>
        <p:spPr bwMode="auto">
          <a:xfrm>
            <a:off x="-1" y="0"/>
            <a:ext cx="641517" cy="152400"/>
          </a:xfrm>
          <a:prstGeom prst="rect">
            <a:avLst/>
          </a:prstGeom>
          <a:solidFill>
            <a:srgbClr val="FF0000"/>
          </a:solidFill>
          <a:ln w="762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endParaRPr lang="en-US" dirty="0" smtClean="0">
              <a:solidFill>
                <a:srgbClr val="000000"/>
              </a:solidFill>
            </a:endParaRPr>
          </a:p>
        </p:txBody>
      </p:sp>
      <p:sp>
        <p:nvSpPr>
          <p:cNvPr id="4" name="fc"/>
          <p:cNvSpPr txBox="1"/>
          <p:nvPr/>
        </p:nvSpPr>
        <p:spPr bwMode="auto">
          <a:xfrm>
            <a:off x="0" y="6744208"/>
            <a:ext cx="12188825" cy="143116"/>
          </a:xfrm>
          <a:prstGeom prst="rect">
            <a:avLst/>
          </a:prstGeom>
          <a:noFill/>
          <a:ln w="9525">
            <a:noFill/>
            <a:miter lim="800000"/>
            <a:headEnd/>
            <a:tailEnd/>
          </a:ln>
        </p:spPr>
        <p:txBody>
          <a:bodyPr vert="horz" wrap="square" lIns="0" tIns="45720" rIns="91440" bIns="45720" numCol="1" rtlCol="0" anchor="t" anchorCtr="0" compatLnSpc="1">
            <a:prstTxWarp prst="textNoShape">
              <a:avLst/>
            </a:prstTxWarp>
            <a:spAutoFit/>
          </a:bodyPr>
          <a:lstStyle/>
          <a:p>
            <a:pPr marL="228600" marR="0" indent="-228600" algn="ctr" defTabSz="914400" rtl="0" eaLnBrk="0" fontAlgn="base" latinLnBrk="0" hangingPunct="0">
              <a:lnSpc>
                <a:spcPct val="110000"/>
              </a:lnSpc>
              <a:spcBef>
                <a:spcPct val="20000"/>
              </a:spcBef>
              <a:spcAft>
                <a:spcPct val="0"/>
              </a:spcAft>
              <a:buClr>
                <a:schemeClr val="tx2"/>
              </a:buClr>
              <a:buSzPct val="88000"/>
              <a:tabLst/>
            </a:pPr>
            <a:endParaRPr kumimoji="0" lang="en-US" sz="300" b="0" i="0" u="none" strike="noStrike" kern="0" cap="none" spc="0" normalizeH="0" baseline="0" noProof="0" dirty="0" err="1" smtClean="0">
              <a:ln>
                <a:noFill/>
              </a:ln>
              <a:solidFill>
                <a:srgbClr val="FFFFFF"/>
              </a:solidFill>
              <a:effectLst/>
              <a:uLnTx/>
              <a:uFillTx/>
              <a:latin typeface="arial" panose="020B0604020202020204" pitchFamily="34" charset="0"/>
              <a:ea typeface="+mn-ea"/>
              <a:cs typeface="+mn-cs"/>
            </a:endParaRPr>
          </a:p>
        </p:txBody>
      </p:sp>
      <p:sp>
        <p:nvSpPr>
          <p:cNvPr id="8" name="Footer Placeholder 16"/>
          <p:cNvSpPr>
            <a:spLocks noGrp="1"/>
          </p:cNvSpPr>
          <p:nvPr>
            <p:ph type="ftr" sz="quarter" idx="3"/>
          </p:nvPr>
        </p:nvSpPr>
        <p:spPr>
          <a:xfrm>
            <a:off x="4164515" y="6579165"/>
            <a:ext cx="3859795" cy="246888"/>
          </a:xfrm>
          <a:prstGeom prst="rect">
            <a:avLst/>
          </a:prstGeom>
        </p:spPr>
        <p:txBody>
          <a:bodyPr vert="horz" lIns="91440" tIns="45720" rIns="91440" bIns="45720" rtlCol="0" anchor="ctr"/>
          <a:lstStyle>
            <a:lvl1pPr algn="ctr">
              <a:defRPr sz="1000">
                <a:solidFill>
                  <a:schemeClr val="tx1"/>
                </a:solidFill>
              </a:defRPr>
            </a:lvl1pPr>
          </a:lstStyle>
          <a:p>
            <a:r>
              <a:rPr lang="en-US" dirty="0" smtClean="0"/>
              <a:t>© Copyright 2016 Xilinx</a:t>
            </a:r>
            <a:endParaRPr lang="en-US" dirty="0"/>
          </a:p>
        </p:txBody>
      </p:sp>
      <p:sp>
        <p:nvSpPr>
          <p:cNvPr id="9" name="Slide Number Placeholder 2"/>
          <p:cNvSpPr>
            <a:spLocks noGrp="1"/>
          </p:cNvSpPr>
          <p:nvPr>
            <p:ph type="sldNum" sz="quarter" idx="4"/>
          </p:nvPr>
        </p:nvSpPr>
        <p:spPr>
          <a:xfrm>
            <a:off x="609443" y="6580444"/>
            <a:ext cx="2143282" cy="277627"/>
          </a:xfrm>
          <a:prstGeom prst="rect">
            <a:avLst/>
          </a:prstGeom>
          <a:noFill/>
          <a:ln w="9525" algn="ctr">
            <a:noFill/>
            <a:miter lim="800000"/>
            <a:headEnd/>
            <a:tailEnd/>
          </a:ln>
          <a:effectLst/>
        </p:spPr>
        <p:txBody>
          <a:bodyPr vert="horz" wrap="square" lIns="91440" tIns="45720" rIns="91440" bIns="45720" numCol="1" anchor="t" anchorCtr="0" compatLnSpc="1">
            <a:prstTxWarp prst="textNoShape">
              <a:avLst/>
            </a:prstTxWarp>
          </a:bodyPr>
          <a:lstStyle>
            <a:lvl1pPr algn="l" rtl="0" fontAlgn="base">
              <a:spcBef>
                <a:spcPct val="0"/>
              </a:spcBef>
              <a:spcAft>
                <a:spcPct val="0"/>
              </a:spcAft>
              <a:defRPr lang="en-US" sz="800" kern="1200" smtClean="0">
                <a:solidFill>
                  <a:schemeClr val="tx1"/>
                </a:solidFill>
                <a:latin typeface="Arial" charset="0"/>
                <a:ea typeface="+mn-ea"/>
                <a:cs typeface="+mn-cs"/>
              </a:defRPr>
            </a:lvl1pPr>
          </a:lstStyle>
          <a:p>
            <a:pPr>
              <a:defRPr/>
            </a:pPr>
            <a:r>
              <a:rPr lang="en-US" dirty="0" err="1" smtClean="0"/>
              <a:t>Vivado</a:t>
            </a:r>
            <a:r>
              <a:rPr lang="en-US" dirty="0" smtClean="0"/>
              <a:t> Design Flow 12-</a:t>
            </a:r>
            <a:fld id="{060BD193-E118-4B16-863C-C8C12C675E3E}" type="slidenum">
              <a:rPr lang="en-US" smtClean="0"/>
              <a:pPr>
                <a:defRPr/>
              </a:pPr>
              <a:t>‹#›</a:t>
            </a:fld>
            <a:endParaRPr lang="en-US" dirty="0"/>
          </a:p>
        </p:txBody>
      </p:sp>
    </p:spTree>
    <p:extLst>
      <p:ext uri="{BB962C8B-B14F-4D97-AF65-F5344CB8AC3E}">
        <p14:creationId xmlns:p14="http://schemas.microsoft.com/office/powerpoint/2010/main" val="3267466356"/>
      </p:ext>
    </p:extLst>
  </p:cSld>
  <p:clrMap bg1="lt1" tx1="dk1" bg2="lt2" tx2="dk2" accent1="accent1" accent2="accent2" accent3="accent3" accent4="accent4" accent5="accent5" accent6="accent6" hlink="hlink" folHlink="folHlink"/>
  <p:sldLayoutIdLst>
    <p:sldLayoutId id="2147483951" r:id="rId1"/>
    <p:sldLayoutId id="2147483952" r:id="rId2"/>
    <p:sldLayoutId id="2147483953" r:id="rId3"/>
    <p:sldLayoutId id="2147483954" r:id="rId4"/>
    <p:sldLayoutId id="2147483955" r:id="rId5"/>
    <p:sldLayoutId id="2147483956" r:id="rId6"/>
    <p:sldLayoutId id="2147483957" r:id="rId7"/>
    <p:sldLayoutId id="2147483958" r:id="rId8"/>
    <p:sldLayoutId id="2147483959" r:id="rId9"/>
  </p:sldLayoutIdLst>
  <p:timing>
    <p:tnLst>
      <p:par>
        <p:cTn id="1" dur="indefinite" restart="never" nodeType="tmRoot"/>
      </p:par>
    </p:tnLst>
  </p:timing>
  <p:hf hdr="0" dt="0"/>
  <p:txStyles>
    <p:titleStyle>
      <a:lvl1pPr algn="l" rtl="0" eaLnBrk="1" fontAlgn="base" hangingPunct="1">
        <a:lnSpc>
          <a:spcPct val="98000"/>
        </a:lnSpc>
        <a:spcBef>
          <a:spcPct val="0"/>
        </a:spcBef>
        <a:spcAft>
          <a:spcPct val="0"/>
        </a:spcAft>
        <a:defRPr lang="en-US" sz="3200" b="0" baseline="0" dirty="0" smtClean="0">
          <a:solidFill>
            <a:schemeClr val="tx1">
              <a:lumMod val="75000"/>
              <a:lumOff val="25000"/>
            </a:schemeClr>
          </a:solidFill>
          <a:latin typeface="Calibri" panose="020F0502020204030204" pitchFamily="34" charset="0"/>
          <a:ea typeface="+mj-ea"/>
          <a:cs typeface="Calibri" panose="020F0502020204030204" pitchFamily="34" charset="0"/>
        </a:defRPr>
      </a:lvl1pPr>
      <a:lvl2pPr algn="l" rtl="0" eaLnBrk="1" fontAlgn="base" hangingPunct="1">
        <a:lnSpc>
          <a:spcPct val="115000"/>
        </a:lnSpc>
        <a:spcBef>
          <a:spcPct val="0"/>
        </a:spcBef>
        <a:spcAft>
          <a:spcPct val="0"/>
        </a:spcAft>
        <a:defRPr sz="2800" b="1">
          <a:solidFill>
            <a:schemeClr val="bg1"/>
          </a:solidFill>
          <a:latin typeface="Arial" charset="0"/>
        </a:defRPr>
      </a:lvl2pPr>
      <a:lvl3pPr algn="l" rtl="0" eaLnBrk="1" fontAlgn="base" hangingPunct="1">
        <a:lnSpc>
          <a:spcPct val="115000"/>
        </a:lnSpc>
        <a:spcBef>
          <a:spcPct val="0"/>
        </a:spcBef>
        <a:spcAft>
          <a:spcPct val="0"/>
        </a:spcAft>
        <a:defRPr sz="2800" b="1">
          <a:solidFill>
            <a:schemeClr val="bg1"/>
          </a:solidFill>
          <a:latin typeface="Arial" charset="0"/>
        </a:defRPr>
      </a:lvl3pPr>
      <a:lvl4pPr algn="l" rtl="0" eaLnBrk="1" fontAlgn="base" hangingPunct="1">
        <a:lnSpc>
          <a:spcPct val="115000"/>
        </a:lnSpc>
        <a:spcBef>
          <a:spcPct val="0"/>
        </a:spcBef>
        <a:spcAft>
          <a:spcPct val="0"/>
        </a:spcAft>
        <a:defRPr sz="2800" b="1">
          <a:solidFill>
            <a:schemeClr val="bg1"/>
          </a:solidFill>
          <a:latin typeface="Arial" charset="0"/>
        </a:defRPr>
      </a:lvl4pPr>
      <a:lvl5pPr algn="l" rtl="0" eaLnBrk="1" fontAlgn="base" hangingPunct="1">
        <a:lnSpc>
          <a:spcPct val="115000"/>
        </a:lnSpc>
        <a:spcBef>
          <a:spcPct val="0"/>
        </a:spcBef>
        <a:spcAft>
          <a:spcPct val="0"/>
        </a:spcAft>
        <a:defRPr sz="2800" b="1">
          <a:solidFill>
            <a:schemeClr val="bg1"/>
          </a:solidFill>
          <a:latin typeface="Arial" charset="0"/>
        </a:defRPr>
      </a:lvl5pPr>
      <a:lvl6pPr marL="457200" algn="l" rtl="0" eaLnBrk="1" fontAlgn="base" hangingPunct="1">
        <a:lnSpc>
          <a:spcPct val="115000"/>
        </a:lnSpc>
        <a:spcBef>
          <a:spcPct val="0"/>
        </a:spcBef>
        <a:spcAft>
          <a:spcPct val="0"/>
        </a:spcAft>
        <a:defRPr sz="2800" b="1">
          <a:solidFill>
            <a:schemeClr val="bg1"/>
          </a:solidFill>
          <a:latin typeface="Arial" charset="0"/>
        </a:defRPr>
      </a:lvl6pPr>
      <a:lvl7pPr marL="914400" algn="l" rtl="0" eaLnBrk="1" fontAlgn="base" hangingPunct="1">
        <a:lnSpc>
          <a:spcPct val="115000"/>
        </a:lnSpc>
        <a:spcBef>
          <a:spcPct val="0"/>
        </a:spcBef>
        <a:spcAft>
          <a:spcPct val="0"/>
        </a:spcAft>
        <a:defRPr sz="2800" b="1">
          <a:solidFill>
            <a:schemeClr val="bg1"/>
          </a:solidFill>
          <a:latin typeface="Arial" charset="0"/>
        </a:defRPr>
      </a:lvl7pPr>
      <a:lvl8pPr marL="1371600" algn="l" rtl="0" eaLnBrk="1" fontAlgn="base" hangingPunct="1">
        <a:lnSpc>
          <a:spcPct val="115000"/>
        </a:lnSpc>
        <a:spcBef>
          <a:spcPct val="0"/>
        </a:spcBef>
        <a:spcAft>
          <a:spcPct val="0"/>
        </a:spcAft>
        <a:defRPr sz="2800" b="1">
          <a:solidFill>
            <a:schemeClr val="bg1"/>
          </a:solidFill>
          <a:latin typeface="Arial" charset="0"/>
        </a:defRPr>
      </a:lvl8pPr>
      <a:lvl9pPr marL="1828800" algn="l" rtl="0" eaLnBrk="1" fontAlgn="base" hangingPunct="1">
        <a:lnSpc>
          <a:spcPct val="115000"/>
        </a:lnSpc>
        <a:spcBef>
          <a:spcPct val="0"/>
        </a:spcBef>
        <a:spcAft>
          <a:spcPct val="0"/>
        </a:spcAft>
        <a:defRPr sz="2800" b="1">
          <a:solidFill>
            <a:schemeClr val="bg1"/>
          </a:solidFill>
          <a:latin typeface="Arial" charset="0"/>
        </a:defRPr>
      </a:lvl9pPr>
    </p:titleStyle>
    <p:bodyStyle>
      <a:lvl1pPr marL="228600" indent="-228600" algn="l" rtl="0" eaLnBrk="1" fontAlgn="base" hangingPunct="1">
        <a:lnSpc>
          <a:spcPct val="110000"/>
        </a:lnSpc>
        <a:spcBef>
          <a:spcPts val="800"/>
        </a:spcBef>
        <a:spcAft>
          <a:spcPct val="0"/>
        </a:spcAft>
        <a:buClr>
          <a:schemeClr val="tx2"/>
        </a:buClr>
        <a:buSzPct val="88000"/>
        <a:buFont typeface="Wingdings" pitchFamily="2" charset="2"/>
        <a:buBlip>
          <a:blip r:embed="rId12"/>
        </a:buBlip>
        <a:defRPr lang="en-US" sz="2000" b="1" dirty="0" smtClean="0">
          <a:solidFill>
            <a:schemeClr val="accent4"/>
          </a:solidFill>
          <a:latin typeface="+mn-lt"/>
          <a:ea typeface="+mn-ea"/>
          <a:cs typeface="+mn-cs"/>
        </a:defRPr>
      </a:lvl1pPr>
      <a:lvl2pPr marL="571500" indent="-228600" algn="l" rtl="0" eaLnBrk="1" fontAlgn="base" hangingPunct="1">
        <a:lnSpc>
          <a:spcPct val="110000"/>
        </a:lnSpc>
        <a:spcBef>
          <a:spcPct val="20000"/>
        </a:spcBef>
        <a:spcAft>
          <a:spcPct val="0"/>
        </a:spcAft>
        <a:buClr>
          <a:schemeClr val="tx1"/>
        </a:buClr>
        <a:buChar char="–"/>
        <a:defRPr lang="en-US" sz="1800" b="0" dirty="0" smtClean="0">
          <a:solidFill>
            <a:schemeClr val="tx1"/>
          </a:solidFill>
          <a:latin typeface="+mn-lt"/>
          <a:ea typeface="+mn-ea"/>
          <a:cs typeface="+mn-cs"/>
        </a:defRPr>
      </a:lvl2pPr>
      <a:lvl3pPr marL="855663" indent="-169863" algn="l" rtl="0" eaLnBrk="1" fontAlgn="base" hangingPunct="1">
        <a:lnSpc>
          <a:spcPct val="110000"/>
        </a:lnSpc>
        <a:spcBef>
          <a:spcPct val="20000"/>
        </a:spcBef>
        <a:spcAft>
          <a:spcPct val="0"/>
        </a:spcAft>
        <a:buClr>
          <a:schemeClr val="tx1"/>
        </a:buClr>
        <a:buChar char="•"/>
        <a:defRPr lang="en-US" sz="1600" b="0" dirty="0" smtClean="0">
          <a:solidFill>
            <a:schemeClr val="tx1"/>
          </a:solidFill>
          <a:latin typeface="+mn-lt"/>
          <a:ea typeface="+mn-ea"/>
          <a:cs typeface="+mn-cs"/>
        </a:defRPr>
      </a:lvl3pPr>
      <a:lvl4pPr marL="1546225" indent="-174625" algn="l" rtl="0" eaLnBrk="1" fontAlgn="base" hangingPunct="1">
        <a:lnSpc>
          <a:spcPct val="110000"/>
        </a:lnSpc>
        <a:spcBef>
          <a:spcPct val="20000"/>
        </a:spcBef>
        <a:spcAft>
          <a:spcPct val="0"/>
        </a:spcAft>
        <a:buClr>
          <a:schemeClr val="tx1"/>
        </a:buClr>
        <a:buFont typeface="Wingdings" pitchFamily="2" charset="2"/>
        <a:buChar char="§"/>
        <a:defRPr lang="en-US" sz="1600" b="0" dirty="0" smtClean="0">
          <a:solidFill>
            <a:schemeClr val="tx1"/>
          </a:solidFill>
          <a:latin typeface="+mn-lt"/>
          <a:ea typeface="+mn-ea"/>
          <a:cs typeface="+mn-cs"/>
        </a:defRPr>
      </a:lvl4pPr>
      <a:lvl5pPr marL="2003425" indent="-174625" algn="l" rtl="0" eaLnBrk="1" fontAlgn="base" hangingPunct="1">
        <a:lnSpc>
          <a:spcPct val="110000"/>
        </a:lnSpc>
        <a:spcBef>
          <a:spcPct val="20000"/>
        </a:spcBef>
        <a:spcAft>
          <a:spcPct val="0"/>
        </a:spcAft>
        <a:buClr>
          <a:schemeClr val="tx1"/>
        </a:buClr>
        <a:buChar char="»"/>
        <a:defRPr lang="en-US" sz="1600" b="0" dirty="0" smtClean="0">
          <a:solidFill>
            <a:schemeClr val="tx1"/>
          </a:solidFill>
          <a:latin typeface="+mn-lt"/>
          <a:ea typeface="+mn-ea"/>
          <a:cs typeface="+mn-cs"/>
        </a:defRPr>
      </a:lvl5pPr>
      <a:lvl6pPr marL="2460625" indent="-174625" algn="l" rtl="0" eaLnBrk="1" fontAlgn="base" hangingPunct="1">
        <a:lnSpc>
          <a:spcPct val="110000"/>
        </a:lnSpc>
        <a:spcBef>
          <a:spcPct val="20000"/>
        </a:spcBef>
        <a:spcAft>
          <a:spcPct val="0"/>
        </a:spcAft>
        <a:buChar char="»"/>
        <a:defRPr sz="1200">
          <a:solidFill>
            <a:schemeClr val="tx1"/>
          </a:solidFill>
          <a:latin typeface="+mn-lt"/>
        </a:defRPr>
      </a:lvl6pPr>
      <a:lvl7pPr marL="2917825" indent="-174625" algn="l" rtl="0" eaLnBrk="1" fontAlgn="base" hangingPunct="1">
        <a:lnSpc>
          <a:spcPct val="110000"/>
        </a:lnSpc>
        <a:spcBef>
          <a:spcPct val="20000"/>
        </a:spcBef>
        <a:spcAft>
          <a:spcPct val="0"/>
        </a:spcAft>
        <a:buChar char="»"/>
        <a:defRPr sz="1200">
          <a:solidFill>
            <a:schemeClr val="tx1"/>
          </a:solidFill>
          <a:latin typeface="+mn-lt"/>
        </a:defRPr>
      </a:lvl7pPr>
      <a:lvl8pPr marL="3375025" indent="-174625" algn="l" rtl="0" eaLnBrk="1" fontAlgn="base" hangingPunct="1">
        <a:lnSpc>
          <a:spcPct val="110000"/>
        </a:lnSpc>
        <a:spcBef>
          <a:spcPct val="20000"/>
        </a:spcBef>
        <a:spcAft>
          <a:spcPct val="0"/>
        </a:spcAft>
        <a:buChar char="»"/>
        <a:defRPr sz="1200">
          <a:solidFill>
            <a:schemeClr val="tx1"/>
          </a:solidFill>
          <a:latin typeface="+mn-lt"/>
        </a:defRPr>
      </a:lvl8pPr>
      <a:lvl9pPr marL="3832225" indent="-174625" algn="l" rtl="0" eaLnBrk="1" fontAlgn="base" hangingPunct="1">
        <a:lnSpc>
          <a:spcPct val="110000"/>
        </a:lnSpc>
        <a:spcBef>
          <a:spcPct val="20000"/>
        </a:spcBef>
        <a:spcAft>
          <a:spcPct val="0"/>
        </a:spcAft>
        <a:buChar char="»"/>
        <a:defRPr sz="12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30.png"/><Relationship Id="rId2" Type="http://schemas.openxmlformats.org/officeDocument/2006/relationships/image" Target="../media/image26.png"/><Relationship Id="rId1" Type="http://schemas.openxmlformats.org/officeDocument/2006/relationships/slideLayout" Target="../slideLayouts/slideLayout3.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42.png"/></Relationships>
</file>

<file path=ppt/slides/_rels/slide3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3.xml"/><Relationship Id="rId4" Type="http://schemas.openxmlformats.org/officeDocument/2006/relationships/image" Target="../media/image45.png"/></Relationships>
</file>

<file path=ppt/slides/_rels/slide3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smtClean="0"/>
              <a:t>Vivado</a:t>
            </a:r>
            <a:r>
              <a:rPr lang="en-US" dirty="0" smtClean="0"/>
              <a:t> Design Flow</a:t>
            </a:r>
            <a:endParaRPr lang="en-US" dirty="0"/>
          </a:p>
        </p:txBody>
      </p:sp>
    </p:spTree>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a:lnSpc>
                <a:spcPts val="2200"/>
              </a:lnSpc>
              <a:tabLst>
                <a:tab pos="228600" algn="l"/>
              </a:tabLst>
            </a:pPr>
            <a:r>
              <a:rPr lang="en-US" altLang="zh-CN" dirty="0" err="1" smtClean="0">
                <a:solidFill>
                  <a:schemeClr val="bg2"/>
                </a:solidFill>
                <a:cs typeface="Arial" pitchFamily="34" charset="0"/>
              </a:rPr>
              <a:t>Vivado</a:t>
            </a:r>
            <a:r>
              <a:rPr lang="en-US" altLang="zh-CN" dirty="0" smtClean="0">
                <a:solidFill>
                  <a:schemeClr val="bg2"/>
                </a:solidFill>
                <a:cs typeface="Arial" pitchFamily="34" charset="0"/>
              </a:rPr>
              <a:t> IDE Features and Benefits</a:t>
            </a:r>
          </a:p>
          <a:p>
            <a:pPr>
              <a:lnSpc>
                <a:spcPts val="2200"/>
              </a:lnSpc>
              <a:tabLst>
                <a:tab pos="228600" algn="l"/>
              </a:tabLst>
            </a:pPr>
            <a:r>
              <a:rPr lang="en-US" altLang="zh-CN" i="1" dirty="0" err="1" smtClean="0">
                <a:solidFill>
                  <a:schemeClr val="tx1"/>
                </a:solidFill>
                <a:cs typeface="Arial" pitchFamily="34" charset="0"/>
              </a:rPr>
              <a:t>Vivado</a:t>
            </a:r>
            <a:r>
              <a:rPr lang="en-US" altLang="zh-CN" i="1" dirty="0" smtClean="0">
                <a:solidFill>
                  <a:schemeClr val="tx1"/>
                </a:solidFill>
                <a:cs typeface="Arial" pitchFamily="34" charset="0"/>
              </a:rPr>
              <a:t> Design Suite Introduction</a:t>
            </a:r>
          </a:p>
          <a:p>
            <a:pPr>
              <a:lnSpc>
                <a:spcPts val="2200"/>
              </a:lnSpc>
              <a:tabLst>
                <a:tab pos="228600" algn="l"/>
              </a:tabLst>
            </a:pPr>
            <a:r>
              <a:rPr lang="en-US" altLang="zh-CN" dirty="0" err="1" smtClean="0">
                <a:solidFill>
                  <a:schemeClr val="bg2"/>
                </a:solidFill>
                <a:cs typeface="Arial" pitchFamily="34" charset="0"/>
              </a:rPr>
              <a:t>Vivado</a:t>
            </a:r>
            <a:r>
              <a:rPr lang="en-US" altLang="zh-CN" dirty="0" smtClean="0">
                <a:solidFill>
                  <a:schemeClr val="bg2"/>
                </a:solidFill>
                <a:cs typeface="Arial" pitchFamily="34" charset="0"/>
              </a:rPr>
              <a:t> De</a:t>
            </a:r>
            <a:r>
              <a:rPr lang="en-US" altLang="zh-CN" dirty="0" smtClean="0">
                <a:solidFill>
                  <a:srgbClr val="EE3424"/>
                </a:solidFill>
                <a:cs typeface="Arial" pitchFamily="34" charset="0"/>
              </a:rPr>
              <a:t>sign Flow</a:t>
            </a:r>
          </a:p>
          <a:p>
            <a:pPr>
              <a:lnSpc>
                <a:spcPts val="2200"/>
              </a:lnSpc>
              <a:tabLst>
                <a:tab pos="228600" algn="l"/>
              </a:tabLst>
            </a:pPr>
            <a:r>
              <a:rPr lang="en-US" altLang="zh-CN" dirty="0" smtClean="0">
                <a:solidFill>
                  <a:srgbClr val="EE3424"/>
                </a:solidFill>
                <a:cs typeface="Arial" pitchFamily="34" charset="0"/>
              </a:rPr>
              <a:t>Summary</a:t>
            </a:r>
          </a:p>
        </p:txBody>
      </p:sp>
      <p:sp>
        <p:nvSpPr>
          <p:cNvPr id="4" name="Title 3"/>
          <p:cNvSpPr>
            <a:spLocks noGrp="1"/>
          </p:cNvSpPr>
          <p:nvPr>
            <p:ph type="title"/>
          </p:nvPr>
        </p:nvSpPr>
        <p:spPr/>
        <p:txBody>
          <a:bodyPr/>
          <a:lstStyle/>
          <a:p>
            <a:r>
              <a:rPr lang="en-US" dirty="0" smtClean="0"/>
              <a:t>Outline</a:t>
            </a:r>
            <a:endParaRPr lang="en-US" dirty="0"/>
          </a:p>
        </p:txBody>
      </p:sp>
      <p:sp>
        <p:nvSpPr>
          <p:cNvPr id="3" name="Footer Placeholder 2"/>
          <p:cNvSpPr>
            <a:spLocks noGrp="1"/>
          </p:cNvSpPr>
          <p:nvPr>
            <p:ph type="ftr" sz="quarter" idx="3"/>
          </p:nvPr>
        </p:nvSpPr>
        <p:spPr/>
        <p:txBody>
          <a:bodyPr/>
          <a:lstStyle/>
          <a:p>
            <a:r>
              <a:rPr lang="en-US" smtClean="0"/>
              <a:t>© Copyright 2016 Xilinx</a:t>
            </a:r>
            <a:endParaRPr lang="en-US" dirty="0"/>
          </a:p>
        </p:txBody>
      </p:sp>
      <p:sp>
        <p:nvSpPr>
          <p:cNvPr id="6" name="Slide Number Placeholder 5"/>
          <p:cNvSpPr>
            <a:spLocks noGrp="1"/>
          </p:cNvSpPr>
          <p:nvPr>
            <p:ph type="sldNum" sz="quarter" idx="4"/>
          </p:nvPr>
        </p:nvSpPr>
        <p:spPr/>
        <p:txBody>
          <a:bodyPr/>
          <a:lstStyle/>
          <a:p>
            <a:pPr>
              <a:defRPr/>
            </a:pPr>
            <a:r>
              <a:rPr lang="en-US" smtClean="0"/>
              <a:t>Vivado Design Flow 12-</a:t>
            </a:r>
            <a:fld id="{060BD193-E118-4B16-863C-C8C12C675E3E}" type="slidenum">
              <a:rPr lang="en-US" smtClean="0"/>
              <a:pPr>
                <a:defRPr/>
              </a:pPr>
              <a:t>10</a:t>
            </a:fld>
            <a:endParaRPr lang="en-US" dirty="0"/>
          </a:p>
        </p:txBody>
      </p:sp>
    </p:spTree>
    <p:extLst>
      <p:ext uri="{BB962C8B-B14F-4D97-AF65-F5344CB8AC3E}">
        <p14:creationId xmlns:p14="http://schemas.microsoft.com/office/powerpoint/2010/main" val="91599615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609441" y="1327151"/>
            <a:ext cx="5369328" cy="4268337"/>
          </a:xfrm>
        </p:spPr>
        <p:txBody>
          <a:bodyPr/>
          <a:lstStyle/>
          <a:p>
            <a:pPr lvl="0"/>
            <a:r>
              <a:rPr lang="en-US" dirty="0"/>
              <a:t>Interactive IP plug-n-play environment</a:t>
            </a:r>
          </a:p>
          <a:p>
            <a:pPr lvl="1"/>
            <a:r>
              <a:rPr lang="en-US" dirty="0"/>
              <a:t>AXI4, IP_XACT</a:t>
            </a:r>
          </a:p>
          <a:p>
            <a:pPr lvl="0"/>
            <a:r>
              <a:rPr lang="en-US" dirty="0"/>
              <a:t>Common constraint language (XDC) throughout flow</a:t>
            </a:r>
          </a:p>
          <a:p>
            <a:pPr lvl="1"/>
            <a:r>
              <a:rPr lang="en-US" dirty="0"/>
              <a:t>Apply constraints at any stage</a:t>
            </a:r>
          </a:p>
          <a:p>
            <a:pPr lvl="0"/>
            <a:r>
              <a:rPr lang="en-US" dirty="0" smtClean="0"/>
              <a:t>Reporting </a:t>
            </a:r>
            <a:r>
              <a:rPr lang="en-US" dirty="0"/>
              <a:t>at any stage</a:t>
            </a:r>
          </a:p>
          <a:p>
            <a:pPr lvl="1"/>
            <a:r>
              <a:rPr lang="en-US" dirty="0"/>
              <a:t>Robust </a:t>
            </a:r>
            <a:r>
              <a:rPr lang="en-US" dirty="0" err="1"/>
              <a:t>Tcl</a:t>
            </a:r>
            <a:r>
              <a:rPr lang="en-US" dirty="0"/>
              <a:t> </a:t>
            </a:r>
            <a:r>
              <a:rPr lang="en-US" dirty="0" smtClean="0"/>
              <a:t>API</a:t>
            </a:r>
          </a:p>
          <a:p>
            <a:pPr lvl="0"/>
            <a:r>
              <a:rPr lang="en-US" dirty="0"/>
              <a:t>Common data model throughout the flow</a:t>
            </a:r>
          </a:p>
          <a:p>
            <a:pPr lvl="1"/>
            <a:r>
              <a:rPr lang="en-US" dirty="0"/>
              <a:t>“In memory” model improves speed</a:t>
            </a:r>
          </a:p>
          <a:p>
            <a:pPr lvl="1"/>
            <a:r>
              <a:rPr lang="en-US" dirty="0"/>
              <a:t>Generate reports at all stages</a:t>
            </a:r>
          </a:p>
          <a:p>
            <a:pPr lvl="0"/>
            <a:r>
              <a:rPr lang="en-US" dirty="0"/>
              <a:t>Save checkpoint designs at any stage</a:t>
            </a:r>
          </a:p>
          <a:p>
            <a:pPr lvl="1"/>
            <a:r>
              <a:rPr lang="en-US" dirty="0"/>
              <a:t>Netlist, constraints, place and route results</a:t>
            </a:r>
          </a:p>
        </p:txBody>
      </p:sp>
      <p:sp>
        <p:nvSpPr>
          <p:cNvPr id="3" name="Title 2"/>
          <p:cNvSpPr>
            <a:spLocks noGrp="1"/>
          </p:cNvSpPr>
          <p:nvPr>
            <p:ph type="title"/>
          </p:nvPr>
        </p:nvSpPr>
        <p:spPr/>
        <p:txBody>
          <a:bodyPr/>
          <a:lstStyle/>
          <a:p>
            <a:r>
              <a:rPr lang="en-US" dirty="0" smtClean="0"/>
              <a:t>Typical </a:t>
            </a:r>
            <a:r>
              <a:rPr lang="en-US" dirty="0" err="1" smtClean="0"/>
              <a:t>vs</a:t>
            </a:r>
            <a:r>
              <a:rPr lang="en-US" dirty="0" smtClean="0"/>
              <a:t> </a:t>
            </a:r>
            <a:r>
              <a:rPr lang="en-US" dirty="0" err="1" smtClean="0"/>
              <a:t>Vivado</a:t>
            </a:r>
            <a:r>
              <a:rPr lang="en-US" dirty="0" smtClean="0"/>
              <a:t> Design Flow</a:t>
            </a:r>
            <a:endParaRPr lang="en-US" dirty="0"/>
          </a:p>
        </p:txBody>
      </p:sp>
      <p:pic>
        <p:nvPicPr>
          <p:cNvPr id="4099" name="Picture 3"/>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5050" y="1581150"/>
            <a:ext cx="5562600" cy="480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3"/>
          </p:nvPr>
        </p:nvSpPr>
        <p:spPr/>
        <p:txBody>
          <a:bodyPr/>
          <a:lstStyle/>
          <a:p>
            <a:r>
              <a:rPr lang="en-US" smtClean="0"/>
              <a:t>© Copyright 2016 Xilinx</a:t>
            </a:r>
            <a:endParaRPr lang="en-US" dirty="0"/>
          </a:p>
        </p:txBody>
      </p:sp>
      <p:sp>
        <p:nvSpPr>
          <p:cNvPr id="7" name="Slide Number Placeholder 6"/>
          <p:cNvSpPr>
            <a:spLocks noGrp="1"/>
          </p:cNvSpPr>
          <p:nvPr>
            <p:ph type="sldNum" sz="quarter" idx="4"/>
          </p:nvPr>
        </p:nvSpPr>
        <p:spPr/>
        <p:txBody>
          <a:bodyPr/>
          <a:lstStyle/>
          <a:p>
            <a:pPr>
              <a:defRPr/>
            </a:pPr>
            <a:r>
              <a:rPr lang="en-US" smtClean="0"/>
              <a:t>Vivado Design Flow 12-</a:t>
            </a:r>
            <a:fld id="{060BD193-E118-4B16-863C-C8C12C675E3E}" type="slidenum">
              <a:rPr lang="en-US" smtClean="0"/>
              <a:pPr>
                <a:defRPr/>
              </a:pPr>
              <a:t>11</a:t>
            </a:fld>
            <a:endParaRPr lang="en-US" dirty="0"/>
          </a:p>
        </p:txBody>
      </p:sp>
    </p:spTree>
    <p:extLst>
      <p:ext uri="{BB962C8B-B14F-4D97-AF65-F5344CB8AC3E}">
        <p14:creationId xmlns:p14="http://schemas.microsoft.com/office/powerpoint/2010/main" val="254475681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09441" y="1327151"/>
            <a:ext cx="5404497" cy="4268337"/>
          </a:xfrm>
        </p:spPr>
        <p:txBody>
          <a:bodyPr/>
          <a:lstStyle/>
          <a:p>
            <a:pPr lvl="0"/>
            <a:r>
              <a:rPr lang="en-US" dirty="0"/>
              <a:t>Processes access the underlying database of your design</a:t>
            </a:r>
          </a:p>
          <a:p>
            <a:pPr lvl="1"/>
            <a:r>
              <a:rPr lang="en-US" dirty="0"/>
              <a:t>Each process operates on a netlist and will modify the netlist or create a new netlist</a:t>
            </a:r>
          </a:p>
          <a:p>
            <a:pPr lvl="0"/>
            <a:r>
              <a:rPr lang="en-US" dirty="0"/>
              <a:t>Different netlists are used throughout the design process</a:t>
            </a:r>
          </a:p>
          <a:p>
            <a:pPr lvl="1"/>
            <a:r>
              <a:rPr lang="en-US" dirty="0"/>
              <a:t>Elaborated</a:t>
            </a:r>
          </a:p>
          <a:p>
            <a:pPr lvl="1"/>
            <a:r>
              <a:rPr lang="en-US" dirty="0"/>
              <a:t>Synthesized</a:t>
            </a:r>
          </a:p>
          <a:p>
            <a:pPr lvl="1"/>
            <a:r>
              <a:rPr lang="en-US" dirty="0"/>
              <a:t>Implemented</a:t>
            </a:r>
          </a:p>
        </p:txBody>
      </p:sp>
      <p:sp>
        <p:nvSpPr>
          <p:cNvPr id="3" name="Title 2"/>
          <p:cNvSpPr>
            <a:spLocks noGrp="1"/>
          </p:cNvSpPr>
          <p:nvPr>
            <p:ph type="title"/>
          </p:nvPr>
        </p:nvSpPr>
        <p:spPr/>
        <p:txBody>
          <a:bodyPr/>
          <a:lstStyle/>
          <a:p>
            <a:r>
              <a:rPr lang="en-US" dirty="0" smtClean="0"/>
              <a:t>Design Database</a:t>
            </a:r>
            <a:endParaRPr lang="en-US" dirty="0"/>
          </a:p>
        </p:txBody>
      </p:sp>
      <p:pic>
        <p:nvPicPr>
          <p:cNvPr id="5122" name="Picture 2"/>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80919" y="1479550"/>
            <a:ext cx="5453856" cy="48679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Footer Placeholder 5"/>
          <p:cNvSpPr>
            <a:spLocks noGrp="1"/>
          </p:cNvSpPr>
          <p:nvPr>
            <p:ph type="ftr" sz="quarter" idx="3"/>
          </p:nvPr>
        </p:nvSpPr>
        <p:spPr/>
        <p:txBody>
          <a:bodyPr/>
          <a:lstStyle/>
          <a:p>
            <a:r>
              <a:rPr lang="en-US" smtClean="0"/>
              <a:t>© Copyright 2016 Xilinx</a:t>
            </a:r>
            <a:endParaRPr lang="en-US" dirty="0"/>
          </a:p>
        </p:txBody>
      </p:sp>
      <p:sp>
        <p:nvSpPr>
          <p:cNvPr id="7" name="Slide Number Placeholder 6"/>
          <p:cNvSpPr>
            <a:spLocks noGrp="1"/>
          </p:cNvSpPr>
          <p:nvPr>
            <p:ph type="sldNum" sz="quarter" idx="4"/>
          </p:nvPr>
        </p:nvSpPr>
        <p:spPr/>
        <p:txBody>
          <a:bodyPr/>
          <a:lstStyle/>
          <a:p>
            <a:pPr>
              <a:defRPr/>
            </a:pPr>
            <a:r>
              <a:rPr lang="en-US" smtClean="0"/>
              <a:t>Vivado Design Flow 12-</a:t>
            </a:r>
            <a:fld id="{060BD193-E118-4B16-863C-C8C12C675E3E}" type="slidenum">
              <a:rPr lang="en-US" smtClean="0"/>
              <a:pPr>
                <a:defRPr/>
              </a:pPr>
              <a:t>12</a:t>
            </a:fld>
            <a:endParaRPr lang="en-US" dirty="0"/>
          </a:p>
        </p:txBody>
      </p:sp>
    </p:spTree>
    <p:extLst>
      <p:ext uri="{BB962C8B-B14F-4D97-AF65-F5344CB8AC3E}">
        <p14:creationId xmlns:p14="http://schemas.microsoft.com/office/powerpoint/2010/main" val="198733146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lvl="0"/>
            <a:r>
              <a:rPr lang="en-US" dirty="0" smtClean="0"/>
              <a:t>A </a:t>
            </a:r>
            <a:r>
              <a:rPr lang="en-US" dirty="0" err="1"/>
              <a:t>N</a:t>
            </a:r>
            <a:r>
              <a:rPr lang="en-US" dirty="0" err="1" smtClean="0"/>
              <a:t>etlist</a:t>
            </a:r>
            <a:r>
              <a:rPr lang="en-US" dirty="0" smtClean="0"/>
              <a:t> is a description of your design</a:t>
            </a:r>
          </a:p>
          <a:p>
            <a:pPr lvl="1"/>
            <a:r>
              <a:rPr lang="en-US" dirty="0" smtClean="0"/>
              <a:t>Consists of cells, pins, port and nets</a:t>
            </a:r>
          </a:p>
          <a:p>
            <a:pPr lvl="1"/>
            <a:r>
              <a:rPr lang="en-US" dirty="0" smtClean="0"/>
              <a:t>Cells are design objects</a:t>
            </a:r>
          </a:p>
          <a:p>
            <a:pPr lvl="2"/>
            <a:r>
              <a:rPr lang="en-US" dirty="0" smtClean="0"/>
              <a:t>Instances of user modules/entities</a:t>
            </a:r>
          </a:p>
          <a:p>
            <a:pPr lvl="2"/>
            <a:r>
              <a:rPr lang="en-US" dirty="0" smtClean="0"/>
              <a:t>Instances of library Basic Elements (BELs)</a:t>
            </a:r>
          </a:p>
          <a:p>
            <a:pPr lvl="3"/>
            <a:r>
              <a:rPr lang="en-US" dirty="0" smtClean="0"/>
              <a:t>LUTs, FF, RAMs, DSP cells, etc…</a:t>
            </a:r>
          </a:p>
          <a:p>
            <a:pPr lvl="2"/>
            <a:r>
              <a:rPr lang="en-US" dirty="0" smtClean="0"/>
              <a:t>Generic technology representations of hardware functions</a:t>
            </a:r>
          </a:p>
          <a:p>
            <a:pPr lvl="2"/>
            <a:r>
              <a:rPr lang="en-US" dirty="0" smtClean="0"/>
              <a:t>Black boxes</a:t>
            </a:r>
          </a:p>
          <a:p>
            <a:pPr lvl="1"/>
            <a:r>
              <a:rPr lang="en-US" dirty="0" smtClean="0"/>
              <a:t>Pins are connection points on cells</a:t>
            </a:r>
          </a:p>
          <a:p>
            <a:pPr lvl="1"/>
            <a:r>
              <a:rPr lang="en-US" dirty="0" smtClean="0"/>
              <a:t>Ports are the top level ports of your design</a:t>
            </a:r>
          </a:p>
          <a:p>
            <a:pPr lvl="1"/>
            <a:r>
              <a:rPr lang="en-US" dirty="0" smtClean="0"/>
              <a:t>Nets make connections between pins and from pins to ports</a:t>
            </a:r>
          </a:p>
          <a:p>
            <a:endParaRPr lang="en-US" dirty="0"/>
          </a:p>
        </p:txBody>
      </p:sp>
      <p:sp>
        <p:nvSpPr>
          <p:cNvPr id="3" name="Title 2"/>
          <p:cNvSpPr>
            <a:spLocks noGrp="1"/>
          </p:cNvSpPr>
          <p:nvPr>
            <p:ph type="title"/>
          </p:nvPr>
        </p:nvSpPr>
        <p:spPr/>
        <p:txBody>
          <a:bodyPr/>
          <a:lstStyle/>
          <a:p>
            <a:r>
              <a:rPr lang="en-US" smtClean="0"/>
              <a:t>What is a Netlist?</a:t>
            </a:r>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35409" y="1604554"/>
            <a:ext cx="4397811" cy="367770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Footer Placeholder 5"/>
          <p:cNvSpPr>
            <a:spLocks noGrp="1"/>
          </p:cNvSpPr>
          <p:nvPr>
            <p:ph type="ftr" sz="quarter" idx="3"/>
          </p:nvPr>
        </p:nvSpPr>
        <p:spPr/>
        <p:txBody>
          <a:bodyPr/>
          <a:lstStyle/>
          <a:p>
            <a:r>
              <a:rPr lang="en-US" smtClean="0"/>
              <a:t>© Copyright 2016 Xilinx</a:t>
            </a:r>
            <a:endParaRPr lang="en-US" dirty="0"/>
          </a:p>
        </p:txBody>
      </p:sp>
      <p:sp>
        <p:nvSpPr>
          <p:cNvPr id="7" name="Slide Number Placeholder 6"/>
          <p:cNvSpPr>
            <a:spLocks noGrp="1"/>
          </p:cNvSpPr>
          <p:nvPr>
            <p:ph type="sldNum" sz="quarter" idx="4"/>
          </p:nvPr>
        </p:nvSpPr>
        <p:spPr/>
        <p:txBody>
          <a:bodyPr/>
          <a:lstStyle/>
          <a:p>
            <a:pPr>
              <a:defRPr/>
            </a:pPr>
            <a:r>
              <a:rPr lang="en-US" smtClean="0"/>
              <a:t>Vivado Design Flow 12-</a:t>
            </a:r>
            <a:fld id="{060BD193-E118-4B16-863C-C8C12C675E3E}" type="slidenum">
              <a:rPr lang="en-US" smtClean="0"/>
              <a:pPr>
                <a:defRPr/>
              </a:pPr>
              <a:t>13</a:t>
            </a:fld>
            <a:endParaRPr lang="en-US" dirty="0"/>
          </a:p>
        </p:txBody>
      </p:sp>
    </p:spTree>
    <p:extLst>
      <p:ext uri="{BB962C8B-B14F-4D97-AF65-F5344CB8AC3E}">
        <p14:creationId xmlns:p14="http://schemas.microsoft.com/office/powerpoint/2010/main" val="231311006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Netlist Objects</a:t>
            </a:r>
            <a:endParaRPr lang="en-US" dirty="0"/>
          </a:p>
        </p:txBody>
      </p:sp>
      <p:sp>
        <p:nvSpPr>
          <p:cNvPr id="3" name="Footer Placeholder 2"/>
          <p:cNvSpPr>
            <a:spLocks noGrp="1"/>
          </p:cNvSpPr>
          <p:nvPr>
            <p:ph type="ftr" sz="quarter" idx="3"/>
          </p:nvPr>
        </p:nvSpPr>
        <p:spPr/>
        <p:txBody>
          <a:bodyPr/>
          <a:lstStyle/>
          <a:p>
            <a:r>
              <a:rPr lang="en-US" smtClean="0"/>
              <a:t>© Copyright 2016 Xilinx</a:t>
            </a:r>
            <a:endParaRPr lang="en-US" dirty="0"/>
          </a:p>
        </p:txBody>
      </p:sp>
      <p:sp>
        <p:nvSpPr>
          <p:cNvPr id="7" name="Slide Number Placeholder 6"/>
          <p:cNvSpPr>
            <a:spLocks noGrp="1"/>
          </p:cNvSpPr>
          <p:nvPr>
            <p:ph type="sldNum" sz="quarter" idx="4"/>
          </p:nvPr>
        </p:nvSpPr>
        <p:spPr/>
        <p:txBody>
          <a:bodyPr/>
          <a:lstStyle/>
          <a:p>
            <a:pPr>
              <a:defRPr/>
            </a:pPr>
            <a:r>
              <a:rPr lang="en-US" smtClean="0"/>
              <a:t>Vivado Design Flow 12-</a:t>
            </a:r>
            <a:fld id="{060BD193-E118-4B16-863C-C8C12C675E3E}" type="slidenum">
              <a:rPr lang="en-US" smtClean="0"/>
              <a:pPr>
                <a:defRPr/>
              </a:pPr>
              <a:t>14</a:t>
            </a:fld>
            <a:endParaRPr lang="en-US" dirty="0"/>
          </a:p>
        </p:txBody>
      </p:sp>
      <p:pic>
        <p:nvPicPr>
          <p:cNvPr id="1026" name="Picture 2"/>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5848" y="1126944"/>
            <a:ext cx="9954735" cy="447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0847801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lstStyle/>
          <a:p>
            <a:pPr lvl="0"/>
            <a:r>
              <a:rPr lang="en-US" dirty="0" smtClean="0"/>
              <a:t>Representation </a:t>
            </a:r>
            <a:r>
              <a:rPr lang="en-US" dirty="0"/>
              <a:t>of the design before synthesis</a:t>
            </a:r>
          </a:p>
          <a:p>
            <a:pPr lvl="1"/>
            <a:r>
              <a:rPr lang="en-US" dirty="0"/>
              <a:t>Interconnected netlist of hierarchical and generic technology cells</a:t>
            </a:r>
          </a:p>
          <a:p>
            <a:pPr lvl="2"/>
            <a:r>
              <a:rPr lang="en-US" dirty="0"/>
              <a:t>Instances of modules/entities</a:t>
            </a:r>
          </a:p>
          <a:p>
            <a:pPr lvl="2"/>
            <a:r>
              <a:rPr lang="en-US" dirty="0"/>
              <a:t>Generic technology representations of hardware components</a:t>
            </a:r>
          </a:p>
          <a:p>
            <a:pPr lvl="3"/>
            <a:r>
              <a:rPr lang="en-US" dirty="0"/>
              <a:t>AND, OR, buffer, multiplexers, adders, comparators, etc…</a:t>
            </a:r>
          </a:p>
          <a:p>
            <a:endParaRPr lang="en-US" dirty="0"/>
          </a:p>
        </p:txBody>
      </p:sp>
      <p:sp>
        <p:nvSpPr>
          <p:cNvPr id="5" name="Title 4"/>
          <p:cNvSpPr>
            <a:spLocks noGrp="1"/>
          </p:cNvSpPr>
          <p:nvPr>
            <p:ph type="title"/>
          </p:nvPr>
        </p:nvSpPr>
        <p:spPr/>
        <p:txBody>
          <a:bodyPr/>
          <a:lstStyle/>
          <a:p>
            <a:r>
              <a:rPr lang="en-US" dirty="0" smtClean="0"/>
              <a:t>Elaborated Design</a:t>
            </a:r>
            <a:endParaRPr 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0580" y="3580639"/>
            <a:ext cx="7739676" cy="25355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Footer Placeholder 1"/>
          <p:cNvSpPr>
            <a:spLocks noGrp="1"/>
          </p:cNvSpPr>
          <p:nvPr>
            <p:ph type="ftr" sz="quarter" idx="3"/>
          </p:nvPr>
        </p:nvSpPr>
        <p:spPr/>
        <p:txBody>
          <a:bodyPr/>
          <a:lstStyle/>
          <a:p>
            <a:r>
              <a:rPr lang="en-US" smtClean="0"/>
              <a:t>© Copyright 2016 Xilinx</a:t>
            </a:r>
            <a:endParaRPr lang="en-US" dirty="0"/>
          </a:p>
        </p:txBody>
      </p:sp>
      <p:sp>
        <p:nvSpPr>
          <p:cNvPr id="7" name="Slide Number Placeholder 6"/>
          <p:cNvSpPr>
            <a:spLocks noGrp="1"/>
          </p:cNvSpPr>
          <p:nvPr>
            <p:ph type="sldNum" sz="quarter" idx="4"/>
          </p:nvPr>
        </p:nvSpPr>
        <p:spPr/>
        <p:txBody>
          <a:bodyPr/>
          <a:lstStyle/>
          <a:p>
            <a:pPr>
              <a:defRPr/>
            </a:pPr>
            <a:r>
              <a:rPr lang="en-US" smtClean="0"/>
              <a:t>Vivado Design Flow 12-</a:t>
            </a:r>
            <a:fld id="{060BD193-E118-4B16-863C-C8C12C675E3E}" type="slidenum">
              <a:rPr lang="en-US" smtClean="0"/>
              <a:pPr>
                <a:defRPr/>
              </a:pPr>
              <a:t>15</a:t>
            </a:fld>
            <a:endParaRPr lang="en-US" dirty="0"/>
          </a:p>
        </p:txBody>
      </p:sp>
    </p:spTree>
    <p:extLst>
      <p:ext uri="{BB962C8B-B14F-4D97-AF65-F5344CB8AC3E}">
        <p14:creationId xmlns:p14="http://schemas.microsoft.com/office/powerpoint/2010/main" val="88009458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89238" y="1790700"/>
            <a:ext cx="8240712" cy="441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Content Placeholder 1"/>
          <p:cNvSpPr>
            <a:spLocks noGrp="1"/>
          </p:cNvSpPr>
          <p:nvPr>
            <p:ph idx="1"/>
          </p:nvPr>
        </p:nvSpPr>
        <p:spPr/>
        <p:txBody>
          <a:bodyPr/>
          <a:lstStyle/>
          <a:p>
            <a:pPr lvl="0"/>
            <a:r>
              <a:rPr lang="en-US" smtClean="0"/>
              <a:t>Object names are extracted from RTL</a:t>
            </a:r>
          </a:p>
          <a:p>
            <a:pPr lvl="1"/>
            <a:r>
              <a:rPr lang="en-US" smtClean="0"/>
              <a:t>Instance and pin names of hierarchical objects</a:t>
            </a:r>
          </a:p>
          <a:p>
            <a:pPr lvl="1"/>
            <a:r>
              <a:rPr lang="en-US" smtClean="0"/>
              <a:t>Inferred flip-flops from underlying reg/signal/logic</a:t>
            </a:r>
          </a:p>
          <a:p>
            <a:pPr lvl="2"/>
            <a:r>
              <a:rPr lang="en-US" smtClean="0"/>
              <a:t>Suffix _reg is added</a:t>
            </a:r>
          </a:p>
          <a:p>
            <a:pPr lvl="1"/>
            <a:r>
              <a:rPr lang="en-US" smtClean="0"/>
              <a:t>Nets from underlying reg/signal/logic when it makes sense</a:t>
            </a:r>
          </a:p>
          <a:p>
            <a:pPr lvl="1"/>
            <a:endParaRPr lang="en-US" dirty="0"/>
          </a:p>
        </p:txBody>
      </p:sp>
      <p:sp>
        <p:nvSpPr>
          <p:cNvPr id="3" name="Title 2"/>
          <p:cNvSpPr>
            <a:spLocks noGrp="1"/>
          </p:cNvSpPr>
          <p:nvPr>
            <p:ph type="title"/>
          </p:nvPr>
        </p:nvSpPr>
        <p:spPr/>
        <p:txBody>
          <a:bodyPr/>
          <a:lstStyle/>
          <a:p>
            <a:r>
              <a:rPr lang="en-US" smtClean="0"/>
              <a:t>Object Names in Elaborated Design</a:t>
            </a:r>
            <a:endParaRPr lang="en-US" dirty="0"/>
          </a:p>
        </p:txBody>
      </p:sp>
      <p:sp>
        <p:nvSpPr>
          <p:cNvPr id="6" name="Footer Placeholder 5"/>
          <p:cNvSpPr>
            <a:spLocks noGrp="1"/>
          </p:cNvSpPr>
          <p:nvPr>
            <p:ph type="ftr" sz="quarter" idx="3"/>
          </p:nvPr>
        </p:nvSpPr>
        <p:spPr/>
        <p:txBody>
          <a:bodyPr/>
          <a:lstStyle/>
          <a:p>
            <a:r>
              <a:rPr lang="en-US" smtClean="0"/>
              <a:t>© Copyright 2016 Xilinx</a:t>
            </a:r>
            <a:endParaRPr lang="en-US" dirty="0"/>
          </a:p>
        </p:txBody>
      </p:sp>
      <p:sp>
        <p:nvSpPr>
          <p:cNvPr id="7" name="Slide Number Placeholder 6"/>
          <p:cNvSpPr>
            <a:spLocks noGrp="1"/>
          </p:cNvSpPr>
          <p:nvPr>
            <p:ph type="sldNum" sz="quarter" idx="4"/>
          </p:nvPr>
        </p:nvSpPr>
        <p:spPr/>
        <p:txBody>
          <a:bodyPr/>
          <a:lstStyle/>
          <a:p>
            <a:pPr>
              <a:defRPr/>
            </a:pPr>
            <a:r>
              <a:rPr lang="en-US" smtClean="0"/>
              <a:t>Vivado Design Flow 12-</a:t>
            </a:r>
            <a:fld id="{060BD193-E118-4B16-863C-C8C12C675E3E}" type="slidenum">
              <a:rPr lang="en-US" smtClean="0"/>
              <a:pPr>
                <a:defRPr/>
              </a:pPr>
              <a:t>16</a:t>
            </a:fld>
            <a:endParaRPr lang="en-US" dirty="0"/>
          </a:p>
        </p:txBody>
      </p:sp>
    </p:spTree>
    <p:extLst>
      <p:ext uri="{BB962C8B-B14F-4D97-AF65-F5344CB8AC3E}">
        <p14:creationId xmlns:p14="http://schemas.microsoft.com/office/powerpoint/2010/main" val="113483619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Representation </a:t>
            </a:r>
            <a:r>
              <a:rPr lang="en-US" dirty="0"/>
              <a:t>of the design after synthesis</a:t>
            </a:r>
          </a:p>
          <a:p>
            <a:pPr lvl="1"/>
            <a:r>
              <a:rPr lang="en-US" dirty="0"/>
              <a:t>Interconnected netlist of hierarchical and B</a:t>
            </a:r>
            <a:r>
              <a:rPr lang="en-US" dirty="0" smtClean="0"/>
              <a:t>asic </a:t>
            </a:r>
            <a:r>
              <a:rPr lang="en-US" dirty="0"/>
              <a:t>E</a:t>
            </a:r>
            <a:r>
              <a:rPr lang="en-US" dirty="0" smtClean="0"/>
              <a:t>lements </a:t>
            </a:r>
            <a:r>
              <a:rPr lang="en-US" dirty="0"/>
              <a:t>(BELs)</a:t>
            </a:r>
          </a:p>
          <a:p>
            <a:pPr lvl="2"/>
            <a:r>
              <a:rPr lang="en-US" dirty="0"/>
              <a:t>Instances of modules/entities</a:t>
            </a:r>
          </a:p>
          <a:p>
            <a:pPr lvl="2"/>
            <a:r>
              <a:rPr lang="en-US" dirty="0" smtClean="0"/>
              <a:t>BELs</a:t>
            </a:r>
            <a:endParaRPr lang="en-US" dirty="0"/>
          </a:p>
          <a:p>
            <a:pPr lvl="3"/>
            <a:r>
              <a:rPr lang="en-US" dirty="0"/>
              <a:t>LUTs, flip-flops, carry chain elements, wide MUXes</a:t>
            </a:r>
          </a:p>
          <a:p>
            <a:pPr lvl="3"/>
            <a:r>
              <a:rPr lang="en-US" dirty="0"/>
              <a:t>Block RAMs, DSP cells</a:t>
            </a:r>
          </a:p>
          <a:p>
            <a:pPr lvl="3"/>
            <a:r>
              <a:rPr lang="en-US" dirty="0"/>
              <a:t>Clocking elements (BUFG, BUFR, MMCM, …)</a:t>
            </a:r>
          </a:p>
          <a:p>
            <a:pPr lvl="3"/>
            <a:r>
              <a:rPr lang="en-US" dirty="0"/>
              <a:t>I/O elements (IBUF, OBUF, I/O flip-flops)</a:t>
            </a:r>
          </a:p>
          <a:p>
            <a:r>
              <a:rPr lang="en-US" dirty="0"/>
              <a:t>Object names are the same as names in the elaborated netlist when possible</a:t>
            </a:r>
          </a:p>
          <a:p>
            <a:endParaRPr lang="en-US" dirty="0"/>
          </a:p>
        </p:txBody>
      </p:sp>
      <p:sp>
        <p:nvSpPr>
          <p:cNvPr id="3" name="Title 2"/>
          <p:cNvSpPr>
            <a:spLocks noGrp="1"/>
          </p:cNvSpPr>
          <p:nvPr>
            <p:ph type="title"/>
          </p:nvPr>
        </p:nvSpPr>
        <p:spPr/>
        <p:txBody>
          <a:bodyPr/>
          <a:lstStyle/>
          <a:p>
            <a:r>
              <a:rPr lang="en-US" dirty="0" smtClean="0"/>
              <a:t>Synthesized Design</a:t>
            </a:r>
            <a:endParaRPr lang="en-US" dirty="0"/>
          </a:p>
        </p:txBody>
      </p:sp>
      <p:pic>
        <p:nvPicPr>
          <p:cNvPr id="3074" name="Picture 2"/>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4655814"/>
            <a:ext cx="6090338" cy="1700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Footer Placeholder 5"/>
          <p:cNvSpPr>
            <a:spLocks noGrp="1"/>
          </p:cNvSpPr>
          <p:nvPr>
            <p:ph type="ftr" sz="quarter" idx="3"/>
          </p:nvPr>
        </p:nvSpPr>
        <p:spPr/>
        <p:txBody>
          <a:bodyPr/>
          <a:lstStyle/>
          <a:p>
            <a:r>
              <a:rPr lang="en-US" smtClean="0"/>
              <a:t>© Copyright 2016 Xilinx</a:t>
            </a:r>
            <a:endParaRPr lang="en-US" dirty="0"/>
          </a:p>
        </p:txBody>
      </p:sp>
      <p:sp>
        <p:nvSpPr>
          <p:cNvPr id="7" name="Slide Number Placeholder 6"/>
          <p:cNvSpPr>
            <a:spLocks noGrp="1"/>
          </p:cNvSpPr>
          <p:nvPr>
            <p:ph type="sldNum" sz="quarter" idx="4"/>
          </p:nvPr>
        </p:nvSpPr>
        <p:spPr/>
        <p:txBody>
          <a:bodyPr/>
          <a:lstStyle/>
          <a:p>
            <a:pPr>
              <a:defRPr/>
            </a:pPr>
            <a:r>
              <a:rPr lang="en-US" smtClean="0"/>
              <a:t>Vivado Design Flow 12-</a:t>
            </a:r>
            <a:fld id="{060BD193-E118-4B16-863C-C8C12C675E3E}" type="slidenum">
              <a:rPr lang="en-US" smtClean="0"/>
              <a:pPr>
                <a:defRPr/>
              </a:pPr>
              <a:t>17</a:t>
            </a:fld>
            <a:endParaRPr lang="en-US" dirty="0"/>
          </a:p>
        </p:txBody>
      </p:sp>
    </p:spTree>
    <p:extLst>
      <p:ext uri="{BB962C8B-B14F-4D97-AF65-F5344CB8AC3E}">
        <p14:creationId xmlns:p14="http://schemas.microsoft.com/office/powerpoint/2010/main" val="227677519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lvl="0"/>
            <a:r>
              <a:rPr lang="en-US" dirty="0" smtClean="0"/>
              <a:t>Representation of the design during and after the implementation process</a:t>
            </a:r>
          </a:p>
          <a:p>
            <a:pPr lvl="1"/>
            <a:r>
              <a:rPr lang="en-US" dirty="0" smtClean="0"/>
              <a:t>Structurally similar to the Synthesized Design</a:t>
            </a:r>
          </a:p>
          <a:p>
            <a:pPr lvl="1"/>
            <a:r>
              <a:rPr lang="en-US" dirty="0" smtClean="0"/>
              <a:t>Cells have locations, and nets are mapped to specific routing channels</a:t>
            </a:r>
          </a:p>
          <a:p>
            <a:endParaRPr lang="en-US" dirty="0"/>
          </a:p>
        </p:txBody>
      </p:sp>
      <p:sp>
        <p:nvSpPr>
          <p:cNvPr id="3" name="Title 2"/>
          <p:cNvSpPr>
            <a:spLocks noGrp="1"/>
          </p:cNvSpPr>
          <p:nvPr>
            <p:ph type="title"/>
          </p:nvPr>
        </p:nvSpPr>
        <p:spPr/>
        <p:txBody>
          <a:bodyPr/>
          <a:lstStyle/>
          <a:p>
            <a:r>
              <a:rPr lang="en-US" smtClean="0"/>
              <a:t>Implemented Design</a:t>
            </a:r>
            <a:endParaRPr lang="en-US" dirty="0"/>
          </a:p>
        </p:txBody>
      </p:sp>
      <p:pic>
        <p:nvPicPr>
          <p:cNvPr id="4098" name="Picture 2"/>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3344" y="2745450"/>
            <a:ext cx="7641363" cy="35423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Footer Placeholder 5"/>
          <p:cNvSpPr>
            <a:spLocks noGrp="1"/>
          </p:cNvSpPr>
          <p:nvPr>
            <p:ph type="ftr" sz="quarter" idx="3"/>
          </p:nvPr>
        </p:nvSpPr>
        <p:spPr/>
        <p:txBody>
          <a:bodyPr/>
          <a:lstStyle/>
          <a:p>
            <a:r>
              <a:rPr lang="en-US" smtClean="0"/>
              <a:t>© Copyright 2016 Xilinx</a:t>
            </a:r>
            <a:endParaRPr lang="en-US" dirty="0"/>
          </a:p>
        </p:txBody>
      </p:sp>
      <p:sp>
        <p:nvSpPr>
          <p:cNvPr id="7" name="Slide Number Placeholder 6"/>
          <p:cNvSpPr>
            <a:spLocks noGrp="1"/>
          </p:cNvSpPr>
          <p:nvPr>
            <p:ph type="sldNum" sz="quarter" idx="4"/>
          </p:nvPr>
        </p:nvSpPr>
        <p:spPr/>
        <p:txBody>
          <a:bodyPr/>
          <a:lstStyle/>
          <a:p>
            <a:pPr>
              <a:defRPr/>
            </a:pPr>
            <a:r>
              <a:rPr lang="en-US" smtClean="0"/>
              <a:t>Vivado Design Flow 12-</a:t>
            </a:r>
            <a:fld id="{060BD193-E118-4B16-863C-C8C12C675E3E}" type="slidenum">
              <a:rPr lang="en-US" smtClean="0"/>
              <a:pPr>
                <a:defRPr/>
              </a:pPr>
              <a:t>18</a:t>
            </a:fld>
            <a:endParaRPr lang="en-US" dirty="0"/>
          </a:p>
        </p:txBody>
      </p:sp>
    </p:spTree>
    <p:extLst>
      <p:ext uri="{BB962C8B-B14F-4D97-AF65-F5344CB8AC3E}">
        <p14:creationId xmlns:p14="http://schemas.microsoft.com/office/powerpoint/2010/main" val="393866187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lvl="0"/>
            <a:r>
              <a:rPr lang="en-US" dirty="0" smtClean="0"/>
              <a:t>All project data is stored in a </a:t>
            </a:r>
            <a:r>
              <a:rPr lang="en-US" i="1" dirty="0" err="1" smtClean="0"/>
              <a:t>project_name</a:t>
            </a:r>
            <a:r>
              <a:rPr lang="en-US" dirty="0" smtClean="0"/>
              <a:t> directory containing the following basic set of directories:</a:t>
            </a:r>
          </a:p>
          <a:p>
            <a:pPr lvl="1"/>
            <a:r>
              <a:rPr lang="en-US" i="1" dirty="0" err="1" smtClean="0"/>
              <a:t>project_name.xpr</a:t>
            </a:r>
            <a:r>
              <a:rPr lang="en-US" dirty="0" smtClean="0"/>
              <a:t>  file: </a:t>
            </a:r>
            <a:r>
              <a:rPr lang="en-US" dirty="0" err="1" smtClean="0"/>
              <a:t>Vivado</a:t>
            </a:r>
            <a:r>
              <a:rPr lang="en-US" dirty="0" smtClean="0"/>
              <a:t> project file, contains project settings</a:t>
            </a:r>
          </a:p>
          <a:p>
            <a:pPr lvl="1"/>
            <a:r>
              <a:rPr lang="en-US" i="1" dirty="0" err="1" smtClean="0"/>
              <a:t>project_name.runs</a:t>
            </a:r>
            <a:r>
              <a:rPr lang="en-US" dirty="0" smtClean="0"/>
              <a:t> directory: Contains all run data</a:t>
            </a:r>
          </a:p>
          <a:p>
            <a:pPr lvl="1"/>
            <a:r>
              <a:rPr lang="en-US" i="1" dirty="0" err="1" smtClean="0"/>
              <a:t>project_name.srcs</a:t>
            </a:r>
            <a:r>
              <a:rPr lang="en-US" dirty="0" smtClean="0"/>
              <a:t> directory: Contains all imported local HDL source files, </a:t>
            </a:r>
            <a:r>
              <a:rPr lang="en-US" dirty="0" err="1" smtClean="0"/>
              <a:t>netlists</a:t>
            </a:r>
            <a:r>
              <a:rPr lang="en-US" dirty="0" smtClean="0"/>
              <a:t>, and XDC files</a:t>
            </a:r>
          </a:p>
          <a:p>
            <a:pPr lvl="1"/>
            <a:r>
              <a:rPr lang="en-US" i="1" dirty="0" err="1" smtClean="0"/>
              <a:t>project_name.data</a:t>
            </a:r>
            <a:r>
              <a:rPr lang="en-US" dirty="0" smtClean="0"/>
              <a:t> directory: Stores </a:t>
            </a:r>
            <a:r>
              <a:rPr lang="en-US" dirty="0" err="1" smtClean="0"/>
              <a:t>floorplan</a:t>
            </a:r>
            <a:r>
              <a:rPr lang="en-US" dirty="0" smtClean="0"/>
              <a:t> and </a:t>
            </a:r>
            <a:r>
              <a:rPr lang="en-US" dirty="0" err="1" smtClean="0"/>
              <a:t>netlist</a:t>
            </a:r>
            <a:r>
              <a:rPr lang="en-US" dirty="0" smtClean="0"/>
              <a:t> data</a:t>
            </a:r>
            <a:endParaRPr lang="en-US" dirty="0"/>
          </a:p>
        </p:txBody>
      </p:sp>
      <p:sp>
        <p:nvSpPr>
          <p:cNvPr id="3" name="Title 2"/>
          <p:cNvSpPr>
            <a:spLocks noGrp="1"/>
          </p:cNvSpPr>
          <p:nvPr>
            <p:ph type="title"/>
          </p:nvPr>
        </p:nvSpPr>
        <p:spPr/>
        <p:txBody>
          <a:bodyPr/>
          <a:lstStyle/>
          <a:p>
            <a:r>
              <a:rPr lang="en-US" smtClean="0"/>
              <a:t>Project Data</a:t>
            </a:r>
            <a:endParaRPr lang="en-US" dirty="0"/>
          </a:p>
        </p:txBody>
      </p:sp>
      <p:sp>
        <p:nvSpPr>
          <p:cNvPr id="6" name="Footer Placeholder 5"/>
          <p:cNvSpPr>
            <a:spLocks noGrp="1"/>
          </p:cNvSpPr>
          <p:nvPr>
            <p:ph type="ftr" sz="quarter" idx="3"/>
          </p:nvPr>
        </p:nvSpPr>
        <p:spPr/>
        <p:txBody>
          <a:bodyPr/>
          <a:lstStyle/>
          <a:p>
            <a:r>
              <a:rPr lang="en-US" smtClean="0"/>
              <a:t>© Copyright 2016 Xilinx</a:t>
            </a:r>
            <a:endParaRPr lang="en-US" dirty="0"/>
          </a:p>
        </p:txBody>
      </p:sp>
      <p:sp>
        <p:nvSpPr>
          <p:cNvPr id="7" name="Slide Number Placeholder 6"/>
          <p:cNvSpPr>
            <a:spLocks noGrp="1"/>
          </p:cNvSpPr>
          <p:nvPr>
            <p:ph type="sldNum" sz="quarter" idx="4"/>
          </p:nvPr>
        </p:nvSpPr>
        <p:spPr/>
        <p:txBody>
          <a:bodyPr/>
          <a:lstStyle/>
          <a:p>
            <a:pPr>
              <a:defRPr/>
            </a:pPr>
            <a:r>
              <a:rPr lang="en-US" smtClean="0"/>
              <a:t>Vivado Design Flow 12-</a:t>
            </a:r>
            <a:fld id="{060BD193-E118-4B16-863C-C8C12C675E3E}" type="slidenum">
              <a:rPr lang="en-US" smtClean="0"/>
              <a:pPr>
                <a:defRPr/>
              </a:pPr>
              <a:t>19</a:t>
            </a:fld>
            <a:endParaRPr lang="en-US" dirty="0"/>
          </a:p>
        </p:txBody>
      </p:sp>
    </p:spTree>
    <p:extLst>
      <p:ext uri="{BB962C8B-B14F-4D97-AF65-F5344CB8AC3E}">
        <p14:creationId xmlns:p14="http://schemas.microsoft.com/office/powerpoint/2010/main" val="355404972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a:lnSpc>
                <a:spcPts val="2200"/>
              </a:lnSpc>
              <a:tabLst>
                <a:tab pos="228600" algn="l"/>
              </a:tabLst>
            </a:pPr>
            <a:r>
              <a:rPr lang="en-US" altLang="zh-CN" dirty="0">
                <a:solidFill>
                  <a:schemeClr val="tx1"/>
                </a:solidFill>
                <a:latin typeface="Arial" pitchFamily="34" charset="0"/>
                <a:cs typeface="Arial" pitchFamily="34" charset="0"/>
              </a:rPr>
              <a:t>After completing this module, you will be able to:</a:t>
            </a:r>
          </a:p>
          <a:p>
            <a:pPr>
              <a:lnSpc>
                <a:spcPts val="1000"/>
              </a:lnSpc>
              <a:buNone/>
            </a:pPr>
            <a:endParaRPr lang="en-US" altLang="zh-CN" dirty="0">
              <a:solidFill>
                <a:schemeClr val="tx1"/>
              </a:solidFill>
            </a:endParaRPr>
          </a:p>
          <a:p>
            <a:pPr lvl="1"/>
            <a:r>
              <a:rPr lang="en-US" dirty="0" smtClean="0"/>
              <a:t>Explain </a:t>
            </a:r>
            <a:r>
              <a:rPr lang="en-US" dirty="0"/>
              <a:t>how the design analysis features of the Vivado IDE can help in FPGA design development</a:t>
            </a:r>
          </a:p>
          <a:p>
            <a:pPr lvl="1"/>
            <a:r>
              <a:rPr lang="en-US" dirty="0"/>
              <a:t>List the main features of the </a:t>
            </a:r>
            <a:r>
              <a:rPr lang="en-US" dirty="0" err="1"/>
              <a:t>Vivado</a:t>
            </a:r>
            <a:r>
              <a:rPr lang="en-US" dirty="0"/>
              <a:t> </a:t>
            </a:r>
            <a:r>
              <a:rPr lang="en-US" dirty="0" smtClean="0"/>
              <a:t>IDE</a:t>
            </a:r>
          </a:p>
          <a:p>
            <a:pPr lvl="1"/>
            <a:r>
              <a:rPr lang="en-US" dirty="0" smtClean="0"/>
              <a:t>Describe the </a:t>
            </a:r>
            <a:r>
              <a:rPr lang="en-US" dirty="0" err="1" smtClean="0"/>
              <a:t>Vivado</a:t>
            </a:r>
            <a:r>
              <a:rPr lang="en-US" dirty="0" smtClean="0"/>
              <a:t> IDE Design flow</a:t>
            </a:r>
          </a:p>
          <a:p>
            <a:pPr lvl="1"/>
            <a:r>
              <a:rPr lang="en-US" dirty="0" smtClean="0"/>
              <a:t>Introduce </a:t>
            </a:r>
            <a:r>
              <a:rPr lang="en-US" dirty="0"/>
              <a:t>the scripted Vivado IDE design flows</a:t>
            </a:r>
          </a:p>
          <a:p>
            <a:pPr lvl="1"/>
            <a:endParaRPr lang="en-US" dirty="0"/>
          </a:p>
        </p:txBody>
      </p:sp>
      <p:sp>
        <p:nvSpPr>
          <p:cNvPr id="4" name="Title 3"/>
          <p:cNvSpPr>
            <a:spLocks noGrp="1"/>
          </p:cNvSpPr>
          <p:nvPr>
            <p:ph type="title"/>
          </p:nvPr>
        </p:nvSpPr>
        <p:spPr/>
        <p:txBody>
          <a:bodyPr/>
          <a:lstStyle/>
          <a:p>
            <a:r>
              <a:rPr lang="en-US" altLang="zh-CN" dirty="0" smtClean="0">
                <a:latin typeface="Arial" pitchFamily="34" charset="0"/>
                <a:cs typeface="Arial" pitchFamily="34" charset="0"/>
              </a:rPr>
              <a:t>Objectives</a:t>
            </a:r>
            <a:endParaRPr lang="en-US" dirty="0"/>
          </a:p>
        </p:txBody>
      </p:sp>
      <p:sp>
        <p:nvSpPr>
          <p:cNvPr id="3" name="Footer Placeholder 2"/>
          <p:cNvSpPr>
            <a:spLocks noGrp="1"/>
          </p:cNvSpPr>
          <p:nvPr>
            <p:ph type="ftr" sz="quarter" idx="3"/>
          </p:nvPr>
        </p:nvSpPr>
        <p:spPr/>
        <p:txBody>
          <a:bodyPr/>
          <a:lstStyle/>
          <a:p>
            <a:r>
              <a:rPr lang="en-US" smtClean="0"/>
              <a:t>© Copyright 2016 Xilinx</a:t>
            </a:r>
            <a:endParaRPr lang="en-US" dirty="0"/>
          </a:p>
        </p:txBody>
      </p:sp>
      <p:sp>
        <p:nvSpPr>
          <p:cNvPr id="6" name="Slide Number Placeholder 5"/>
          <p:cNvSpPr>
            <a:spLocks noGrp="1"/>
          </p:cNvSpPr>
          <p:nvPr>
            <p:ph type="sldNum" sz="quarter" idx="4"/>
          </p:nvPr>
        </p:nvSpPr>
        <p:spPr/>
        <p:txBody>
          <a:bodyPr/>
          <a:lstStyle/>
          <a:p>
            <a:pPr>
              <a:defRPr/>
            </a:pPr>
            <a:r>
              <a:rPr lang="en-US" smtClean="0"/>
              <a:t>Vivado Design Flow 12-</a:t>
            </a:r>
            <a:fld id="{060BD193-E118-4B16-863C-C8C12C675E3E}" type="slidenum">
              <a:rPr lang="en-US" smtClean="0"/>
              <a:pPr>
                <a:defRPr/>
              </a:pPr>
              <a:t>2</a:t>
            </a:fld>
            <a:endParaRPr lang="en-US"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lvl="0"/>
            <a:r>
              <a:rPr lang="en-US" dirty="0" smtClean="0"/>
              <a:t>Journal file (</a:t>
            </a:r>
            <a:r>
              <a:rPr lang="en-US" dirty="0" err="1" smtClean="0"/>
              <a:t>vivado.jou</a:t>
            </a:r>
            <a:r>
              <a:rPr lang="en-US" dirty="0" smtClean="0"/>
              <a:t>)</a:t>
            </a:r>
          </a:p>
          <a:p>
            <a:pPr lvl="1"/>
            <a:r>
              <a:rPr lang="en-US" dirty="0" smtClean="0"/>
              <a:t>Contains just the </a:t>
            </a:r>
            <a:r>
              <a:rPr lang="en-US" dirty="0" err="1" smtClean="0"/>
              <a:t>Tcl</a:t>
            </a:r>
            <a:r>
              <a:rPr lang="en-US" dirty="0" smtClean="0"/>
              <a:t> commands executed by the </a:t>
            </a:r>
            <a:r>
              <a:rPr lang="en-US" dirty="0" err="1" smtClean="0"/>
              <a:t>Vivado</a:t>
            </a:r>
            <a:r>
              <a:rPr lang="en-US" dirty="0" smtClean="0"/>
              <a:t> IDE</a:t>
            </a:r>
          </a:p>
          <a:p>
            <a:pPr lvl="0"/>
            <a:r>
              <a:rPr lang="en-US" dirty="0" smtClean="0"/>
              <a:t>Log file (vivado.log)</a:t>
            </a:r>
          </a:p>
          <a:p>
            <a:pPr lvl="1"/>
            <a:r>
              <a:rPr lang="en-US" dirty="0" smtClean="0"/>
              <a:t>Contains all messages produced by the </a:t>
            </a:r>
            <a:r>
              <a:rPr lang="en-US" dirty="0" err="1" smtClean="0"/>
              <a:t>Vivado</a:t>
            </a:r>
            <a:r>
              <a:rPr lang="en-US" dirty="0" smtClean="0"/>
              <a:t> IDE, including </a:t>
            </a:r>
            <a:r>
              <a:rPr lang="en-US" dirty="0" err="1" smtClean="0"/>
              <a:t>Tcl</a:t>
            </a:r>
            <a:r>
              <a:rPr lang="en-US" dirty="0" smtClean="0"/>
              <a:t> commands and results, info/warning/error messages, etc.</a:t>
            </a:r>
          </a:p>
          <a:p>
            <a:pPr lvl="0"/>
            <a:r>
              <a:rPr lang="en-US" dirty="0" smtClean="0"/>
              <a:t>Location</a:t>
            </a:r>
          </a:p>
          <a:p>
            <a:pPr lvl="1"/>
            <a:r>
              <a:rPr lang="en-US" dirty="0" smtClean="0"/>
              <a:t>Linux: directory where the </a:t>
            </a:r>
            <a:r>
              <a:rPr lang="en-US" dirty="0" err="1" smtClean="0"/>
              <a:t>Vivado</a:t>
            </a:r>
            <a:r>
              <a:rPr lang="en-US" dirty="0" smtClean="0"/>
              <a:t> IDE is invoked</a:t>
            </a:r>
          </a:p>
          <a:p>
            <a:pPr lvl="1"/>
            <a:r>
              <a:rPr lang="en-US" dirty="0" smtClean="0"/>
              <a:t>Windows via icon: %APPDATA%\Xilinx\</a:t>
            </a:r>
            <a:r>
              <a:rPr lang="en-US" dirty="0" err="1" smtClean="0"/>
              <a:t>Vivado</a:t>
            </a:r>
            <a:r>
              <a:rPr lang="en-US" dirty="0" smtClean="0"/>
              <a:t> or C:\Users\&lt;user_name&gt;\AppData\Roaming\Xilinx\Vivado</a:t>
            </a:r>
          </a:p>
          <a:p>
            <a:pPr lvl="1"/>
            <a:r>
              <a:rPr lang="en-US" dirty="0" smtClean="0"/>
              <a:t>Windows via command line: directory where the </a:t>
            </a:r>
            <a:r>
              <a:rPr lang="en-US" dirty="0" err="1" smtClean="0"/>
              <a:t>Vivado</a:t>
            </a:r>
            <a:r>
              <a:rPr lang="en-US" dirty="0" smtClean="0"/>
              <a:t> IDE is invoked</a:t>
            </a:r>
          </a:p>
          <a:p>
            <a:pPr lvl="1"/>
            <a:r>
              <a:rPr lang="en-US" dirty="0" smtClean="0"/>
              <a:t>From the GUI</a:t>
            </a:r>
          </a:p>
          <a:p>
            <a:pPr lvl="2"/>
            <a:r>
              <a:rPr lang="en-US" dirty="0" smtClean="0"/>
              <a:t>Select File &gt; Open Log File</a:t>
            </a:r>
          </a:p>
          <a:p>
            <a:pPr lvl="2"/>
            <a:r>
              <a:rPr lang="en-US" dirty="0" smtClean="0"/>
              <a:t>Select File &gt; Open Journal File</a:t>
            </a:r>
          </a:p>
          <a:p>
            <a:endParaRPr lang="en-US" dirty="0"/>
          </a:p>
        </p:txBody>
      </p:sp>
      <p:sp>
        <p:nvSpPr>
          <p:cNvPr id="3" name="Title 2"/>
          <p:cNvSpPr>
            <a:spLocks noGrp="1"/>
          </p:cNvSpPr>
          <p:nvPr>
            <p:ph type="title"/>
          </p:nvPr>
        </p:nvSpPr>
        <p:spPr/>
        <p:txBody>
          <a:bodyPr/>
          <a:lstStyle/>
          <a:p>
            <a:r>
              <a:rPr lang="en-US" smtClean="0"/>
              <a:t>Journal and Log Files</a:t>
            </a:r>
            <a:endParaRPr lang="en-US" dirty="0"/>
          </a:p>
        </p:txBody>
      </p:sp>
      <p:sp>
        <p:nvSpPr>
          <p:cNvPr id="6" name="Footer Placeholder 5"/>
          <p:cNvSpPr>
            <a:spLocks noGrp="1"/>
          </p:cNvSpPr>
          <p:nvPr>
            <p:ph type="ftr" sz="quarter" idx="3"/>
          </p:nvPr>
        </p:nvSpPr>
        <p:spPr/>
        <p:txBody>
          <a:bodyPr/>
          <a:lstStyle/>
          <a:p>
            <a:r>
              <a:rPr lang="en-US" smtClean="0"/>
              <a:t>© Copyright 2016 Xilinx</a:t>
            </a:r>
            <a:endParaRPr lang="en-US" dirty="0"/>
          </a:p>
        </p:txBody>
      </p:sp>
      <p:sp>
        <p:nvSpPr>
          <p:cNvPr id="7" name="Slide Number Placeholder 6"/>
          <p:cNvSpPr>
            <a:spLocks noGrp="1"/>
          </p:cNvSpPr>
          <p:nvPr>
            <p:ph type="sldNum" sz="quarter" idx="4"/>
          </p:nvPr>
        </p:nvSpPr>
        <p:spPr/>
        <p:txBody>
          <a:bodyPr/>
          <a:lstStyle/>
          <a:p>
            <a:pPr>
              <a:defRPr/>
            </a:pPr>
            <a:r>
              <a:rPr lang="en-US" smtClean="0"/>
              <a:t>Vivado Design Flow 12-</a:t>
            </a:r>
            <a:fld id="{060BD193-E118-4B16-863C-C8C12C675E3E}" type="slidenum">
              <a:rPr lang="en-US" smtClean="0"/>
              <a:pPr>
                <a:defRPr/>
              </a:pPr>
              <a:t>20</a:t>
            </a:fld>
            <a:endParaRPr lang="en-US" dirty="0"/>
          </a:p>
        </p:txBody>
      </p:sp>
    </p:spTree>
    <p:extLst>
      <p:ext uri="{BB962C8B-B14F-4D97-AF65-F5344CB8AC3E}">
        <p14:creationId xmlns:p14="http://schemas.microsoft.com/office/powerpoint/2010/main" val="404157293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lvl="0"/>
            <a:r>
              <a:rPr lang="en-US" dirty="0" smtClean="0"/>
              <a:t>Saves the database from memory to disk</a:t>
            </a:r>
          </a:p>
          <a:p>
            <a:pPr lvl="1"/>
            <a:r>
              <a:rPr lang="en-US" dirty="0" err="1" smtClean="0"/>
              <a:t>Netlist</a:t>
            </a:r>
            <a:r>
              <a:rPr lang="en-US" dirty="0" smtClean="0"/>
              <a:t> – </a:t>
            </a:r>
            <a:r>
              <a:rPr lang="en-US" dirty="0" err="1" smtClean="0"/>
              <a:t>edif</a:t>
            </a:r>
            <a:r>
              <a:rPr lang="en-US" dirty="0" smtClean="0"/>
              <a:t> (eventually a Verilog </a:t>
            </a:r>
            <a:r>
              <a:rPr lang="en-US" dirty="0" err="1" smtClean="0"/>
              <a:t>netlist</a:t>
            </a:r>
            <a:r>
              <a:rPr lang="en-US" dirty="0" smtClean="0"/>
              <a:t>)</a:t>
            </a:r>
          </a:p>
          <a:p>
            <a:pPr lvl="1"/>
            <a:r>
              <a:rPr lang="en-US" dirty="0" smtClean="0"/>
              <a:t>Constraints – </a:t>
            </a:r>
            <a:r>
              <a:rPr lang="en-US" dirty="0" err="1" smtClean="0"/>
              <a:t>xdc</a:t>
            </a:r>
            <a:r>
              <a:rPr lang="en-US" dirty="0" smtClean="0"/>
              <a:t> </a:t>
            </a:r>
          </a:p>
          <a:p>
            <a:pPr lvl="1"/>
            <a:r>
              <a:rPr lang="en-US" dirty="0" smtClean="0"/>
              <a:t>Placement/routing/</a:t>
            </a:r>
            <a:r>
              <a:rPr lang="en-US" dirty="0" err="1" smtClean="0"/>
              <a:t>config</a:t>
            </a:r>
            <a:r>
              <a:rPr lang="en-US" dirty="0" smtClean="0"/>
              <a:t> </a:t>
            </a:r>
            <a:r>
              <a:rPr lang="en-US" dirty="0" err="1" smtClean="0"/>
              <a:t>db</a:t>
            </a:r>
            <a:r>
              <a:rPr lang="en-US" dirty="0" smtClean="0"/>
              <a:t> – </a:t>
            </a:r>
            <a:r>
              <a:rPr lang="en-US" dirty="0" err="1" smtClean="0"/>
              <a:t>xdef</a:t>
            </a:r>
            <a:endParaRPr lang="en-US" dirty="0" smtClean="0"/>
          </a:p>
          <a:p>
            <a:pPr lvl="0"/>
            <a:r>
              <a:rPr lang="en-US" dirty="0" err="1" smtClean="0"/>
              <a:t>Tcl</a:t>
            </a:r>
            <a:r>
              <a:rPr lang="en-US" dirty="0" smtClean="0"/>
              <a:t> commands</a:t>
            </a:r>
          </a:p>
          <a:p>
            <a:pPr lvl="1"/>
            <a:r>
              <a:rPr lang="en-US" dirty="0" err="1" smtClean="0"/>
              <a:t>write_checkpoint</a:t>
            </a:r>
            <a:r>
              <a:rPr lang="en-US" dirty="0" smtClean="0"/>
              <a:t> &lt;filename&gt;</a:t>
            </a:r>
          </a:p>
          <a:p>
            <a:pPr lvl="2"/>
            <a:r>
              <a:rPr lang="en-US" dirty="0" smtClean="0"/>
              <a:t>Results in a </a:t>
            </a:r>
            <a:r>
              <a:rPr lang="en-US" dirty="0" err="1" smtClean="0"/>
              <a:t>filename.dcp</a:t>
            </a:r>
            <a:r>
              <a:rPr lang="en-US" dirty="0" smtClean="0"/>
              <a:t> file, which is a compressed file</a:t>
            </a:r>
          </a:p>
          <a:p>
            <a:pPr lvl="2"/>
            <a:r>
              <a:rPr lang="en-US" dirty="0" smtClean="0"/>
              <a:t>Can unzip this file if needed: </a:t>
            </a:r>
            <a:r>
              <a:rPr lang="en-US" dirty="0" err="1" smtClean="0"/>
              <a:t>filename.edf</a:t>
            </a:r>
            <a:r>
              <a:rPr lang="en-US" dirty="0" smtClean="0"/>
              <a:t>, </a:t>
            </a:r>
            <a:r>
              <a:rPr lang="en-US" dirty="0" err="1" smtClean="0"/>
              <a:t>filename.xdc</a:t>
            </a:r>
            <a:r>
              <a:rPr lang="en-US" dirty="0" smtClean="0"/>
              <a:t>, </a:t>
            </a:r>
            <a:r>
              <a:rPr lang="en-US" dirty="0" err="1" smtClean="0"/>
              <a:t>filename.xdef</a:t>
            </a:r>
            <a:r>
              <a:rPr lang="en-US" dirty="0" smtClean="0"/>
              <a:t>, </a:t>
            </a:r>
            <a:r>
              <a:rPr lang="en-US" dirty="0" err="1" smtClean="0"/>
              <a:t>filename.wdf</a:t>
            </a:r>
            <a:r>
              <a:rPr lang="en-US" dirty="0" smtClean="0"/>
              <a:t>, and dcp.xml</a:t>
            </a:r>
          </a:p>
          <a:p>
            <a:pPr lvl="1"/>
            <a:r>
              <a:rPr lang="en-US" dirty="0" err="1" smtClean="0"/>
              <a:t>read_checkpoint</a:t>
            </a:r>
            <a:r>
              <a:rPr lang="en-US" dirty="0" smtClean="0"/>
              <a:t> &lt;filename&gt;</a:t>
            </a:r>
          </a:p>
          <a:p>
            <a:pPr lvl="0"/>
            <a:r>
              <a:rPr lang="en-US" dirty="0" smtClean="0"/>
              <a:t>Can read and write in the IDE as well</a:t>
            </a:r>
          </a:p>
          <a:p>
            <a:pPr lvl="1"/>
            <a:r>
              <a:rPr lang="en-US" dirty="0" smtClean="0"/>
              <a:t>When read in gives a project-less setup</a:t>
            </a:r>
          </a:p>
          <a:p>
            <a:pPr lvl="0"/>
            <a:r>
              <a:rPr lang="en-US" dirty="0" smtClean="0"/>
              <a:t>Can open and modify checkpoints in IDE</a:t>
            </a:r>
          </a:p>
          <a:p>
            <a:endParaRPr lang="en-US" dirty="0"/>
          </a:p>
        </p:txBody>
      </p:sp>
      <p:sp>
        <p:nvSpPr>
          <p:cNvPr id="3" name="Title 2"/>
          <p:cNvSpPr>
            <a:spLocks noGrp="1"/>
          </p:cNvSpPr>
          <p:nvPr>
            <p:ph type="title"/>
          </p:nvPr>
        </p:nvSpPr>
        <p:spPr/>
        <p:txBody>
          <a:bodyPr/>
          <a:lstStyle/>
          <a:p>
            <a:r>
              <a:rPr lang="en-US" smtClean="0"/>
              <a:t>Checkpoints</a:t>
            </a:r>
            <a:endParaRPr lang="en-US" dirty="0"/>
          </a:p>
        </p:txBody>
      </p:sp>
      <p:sp>
        <p:nvSpPr>
          <p:cNvPr id="6" name="Footer Placeholder 5"/>
          <p:cNvSpPr>
            <a:spLocks noGrp="1"/>
          </p:cNvSpPr>
          <p:nvPr>
            <p:ph type="ftr" sz="quarter" idx="3"/>
          </p:nvPr>
        </p:nvSpPr>
        <p:spPr/>
        <p:txBody>
          <a:bodyPr/>
          <a:lstStyle/>
          <a:p>
            <a:r>
              <a:rPr lang="en-US" smtClean="0"/>
              <a:t>© Copyright 2016 Xilinx</a:t>
            </a:r>
            <a:endParaRPr lang="en-US" dirty="0"/>
          </a:p>
        </p:txBody>
      </p:sp>
      <p:sp>
        <p:nvSpPr>
          <p:cNvPr id="7" name="Slide Number Placeholder 6"/>
          <p:cNvSpPr>
            <a:spLocks noGrp="1"/>
          </p:cNvSpPr>
          <p:nvPr>
            <p:ph type="sldNum" sz="quarter" idx="4"/>
          </p:nvPr>
        </p:nvSpPr>
        <p:spPr/>
        <p:txBody>
          <a:bodyPr/>
          <a:lstStyle/>
          <a:p>
            <a:pPr>
              <a:defRPr/>
            </a:pPr>
            <a:r>
              <a:rPr lang="en-US" smtClean="0"/>
              <a:t>Vivado Design Flow 12-</a:t>
            </a:r>
            <a:fld id="{060BD193-E118-4B16-863C-C8C12C675E3E}" type="slidenum">
              <a:rPr lang="en-US" smtClean="0"/>
              <a:pPr>
                <a:defRPr/>
              </a:pPr>
              <a:t>21</a:t>
            </a:fld>
            <a:endParaRPr lang="en-US" dirty="0"/>
          </a:p>
        </p:txBody>
      </p:sp>
    </p:spTree>
    <p:extLst>
      <p:ext uri="{BB962C8B-B14F-4D97-AF65-F5344CB8AC3E}">
        <p14:creationId xmlns:p14="http://schemas.microsoft.com/office/powerpoint/2010/main" val="204751994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a:lnSpc>
                <a:spcPts val="2200"/>
              </a:lnSpc>
              <a:tabLst>
                <a:tab pos="228600" algn="l"/>
              </a:tabLst>
            </a:pPr>
            <a:r>
              <a:rPr lang="en-US" altLang="zh-CN" dirty="0" err="1" smtClean="0">
                <a:solidFill>
                  <a:schemeClr val="bg2"/>
                </a:solidFill>
                <a:cs typeface="Arial" pitchFamily="34" charset="0"/>
              </a:rPr>
              <a:t>Vivado</a:t>
            </a:r>
            <a:r>
              <a:rPr lang="en-US" altLang="zh-CN" dirty="0" smtClean="0">
                <a:solidFill>
                  <a:schemeClr val="bg2"/>
                </a:solidFill>
                <a:cs typeface="Arial" pitchFamily="34" charset="0"/>
              </a:rPr>
              <a:t> IDE Features and Benefits</a:t>
            </a:r>
          </a:p>
          <a:p>
            <a:pPr>
              <a:lnSpc>
                <a:spcPts val="2200"/>
              </a:lnSpc>
              <a:tabLst>
                <a:tab pos="228600" algn="l"/>
              </a:tabLst>
            </a:pPr>
            <a:r>
              <a:rPr lang="en-US" altLang="zh-CN" dirty="0" err="1" smtClean="0">
                <a:solidFill>
                  <a:schemeClr val="bg2"/>
                </a:solidFill>
                <a:cs typeface="Arial" pitchFamily="34" charset="0"/>
              </a:rPr>
              <a:t>Vivado</a:t>
            </a:r>
            <a:r>
              <a:rPr lang="en-US" altLang="zh-CN" dirty="0" smtClean="0">
                <a:solidFill>
                  <a:schemeClr val="bg2"/>
                </a:solidFill>
                <a:cs typeface="Arial" pitchFamily="34" charset="0"/>
              </a:rPr>
              <a:t> Design Suite Introduction</a:t>
            </a:r>
          </a:p>
          <a:p>
            <a:pPr>
              <a:lnSpc>
                <a:spcPts val="2200"/>
              </a:lnSpc>
              <a:tabLst>
                <a:tab pos="228600" algn="l"/>
              </a:tabLst>
            </a:pPr>
            <a:r>
              <a:rPr lang="en-US" altLang="zh-CN" i="1" dirty="0" err="1" smtClean="0">
                <a:solidFill>
                  <a:schemeClr val="tx1"/>
                </a:solidFill>
                <a:cs typeface="Arial" pitchFamily="34" charset="0"/>
              </a:rPr>
              <a:t>Vivado</a:t>
            </a:r>
            <a:r>
              <a:rPr lang="en-US" altLang="zh-CN" i="1" dirty="0" smtClean="0">
                <a:solidFill>
                  <a:schemeClr val="tx1"/>
                </a:solidFill>
                <a:cs typeface="Arial" pitchFamily="34" charset="0"/>
              </a:rPr>
              <a:t> Design Flow</a:t>
            </a:r>
          </a:p>
          <a:p>
            <a:pPr>
              <a:lnSpc>
                <a:spcPts val="2200"/>
              </a:lnSpc>
              <a:tabLst>
                <a:tab pos="228600" algn="l"/>
              </a:tabLst>
            </a:pPr>
            <a:r>
              <a:rPr lang="en-US" altLang="zh-CN" dirty="0" smtClean="0">
                <a:solidFill>
                  <a:schemeClr val="bg2"/>
                </a:solidFill>
                <a:cs typeface="Arial" pitchFamily="34" charset="0"/>
              </a:rPr>
              <a:t>Summary</a:t>
            </a:r>
          </a:p>
        </p:txBody>
      </p:sp>
      <p:sp>
        <p:nvSpPr>
          <p:cNvPr id="4" name="Title 3"/>
          <p:cNvSpPr>
            <a:spLocks noGrp="1"/>
          </p:cNvSpPr>
          <p:nvPr>
            <p:ph type="title"/>
          </p:nvPr>
        </p:nvSpPr>
        <p:spPr/>
        <p:txBody>
          <a:bodyPr/>
          <a:lstStyle/>
          <a:p>
            <a:r>
              <a:rPr lang="en-US" dirty="0" smtClean="0"/>
              <a:t>Outline</a:t>
            </a:r>
            <a:endParaRPr lang="en-US" dirty="0"/>
          </a:p>
        </p:txBody>
      </p:sp>
      <p:sp>
        <p:nvSpPr>
          <p:cNvPr id="3" name="Footer Placeholder 2"/>
          <p:cNvSpPr>
            <a:spLocks noGrp="1"/>
          </p:cNvSpPr>
          <p:nvPr>
            <p:ph type="ftr" sz="quarter" idx="3"/>
          </p:nvPr>
        </p:nvSpPr>
        <p:spPr/>
        <p:txBody>
          <a:bodyPr/>
          <a:lstStyle/>
          <a:p>
            <a:r>
              <a:rPr lang="en-US" smtClean="0"/>
              <a:t>© Copyright 2016 Xilinx</a:t>
            </a:r>
            <a:endParaRPr lang="en-US" dirty="0"/>
          </a:p>
        </p:txBody>
      </p:sp>
      <p:sp>
        <p:nvSpPr>
          <p:cNvPr id="6" name="Slide Number Placeholder 5"/>
          <p:cNvSpPr>
            <a:spLocks noGrp="1"/>
          </p:cNvSpPr>
          <p:nvPr>
            <p:ph type="sldNum" sz="quarter" idx="4"/>
          </p:nvPr>
        </p:nvSpPr>
        <p:spPr/>
        <p:txBody>
          <a:bodyPr/>
          <a:lstStyle/>
          <a:p>
            <a:pPr>
              <a:defRPr/>
            </a:pPr>
            <a:r>
              <a:rPr lang="en-US" smtClean="0"/>
              <a:t>Vivado Design Flow 12-</a:t>
            </a:r>
            <a:fld id="{060BD193-E118-4B16-863C-C8C12C675E3E}" type="slidenum">
              <a:rPr lang="en-US" smtClean="0"/>
              <a:pPr>
                <a:defRPr/>
              </a:pPr>
              <a:t>22</a:t>
            </a:fld>
            <a:endParaRPr lang="en-US" dirty="0"/>
          </a:p>
        </p:txBody>
      </p:sp>
    </p:spTree>
    <p:extLst>
      <p:ext uri="{BB962C8B-B14F-4D97-AF65-F5344CB8AC3E}">
        <p14:creationId xmlns:p14="http://schemas.microsoft.com/office/powerpoint/2010/main" val="92147865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09441" y="1327151"/>
            <a:ext cx="4929713" cy="4268337"/>
          </a:xfrm>
        </p:spPr>
        <p:txBody>
          <a:bodyPr/>
          <a:lstStyle/>
          <a:p>
            <a:pPr lvl="0"/>
            <a:r>
              <a:rPr lang="en-US" dirty="0" smtClean="0"/>
              <a:t>All buttons grouped by functionality</a:t>
            </a:r>
          </a:p>
          <a:p>
            <a:pPr lvl="0"/>
            <a:r>
              <a:rPr lang="en-US" dirty="0" smtClean="0"/>
              <a:t>Quick Start</a:t>
            </a:r>
          </a:p>
          <a:p>
            <a:pPr lvl="1"/>
            <a:r>
              <a:rPr lang="en-US" dirty="0" smtClean="0"/>
              <a:t>Previous projects can quickly opened</a:t>
            </a:r>
            <a:endParaRPr lang="en-US" dirty="0"/>
          </a:p>
          <a:p>
            <a:pPr lvl="1"/>
            <a:r>
              <a:rPr lang="en-US" dirty="0" smtClean="0"/>
              <a:t>Links to create new or example projects</a:t>
            </a:r>
          </a:p>
          <a:p>
            <a:r>
              <a:rPr lang="en-US" dirty="0" smtClean="0"/>
              <a:t>Tasks</a:t>
            </a:r>
          </a:p>
          <a:p>
            <a:pPr lvl="1"/>
            <a:r>
              <a:rPr lang="en-US" dirty="0" smtClean="0"/>
              <a:t>IP management, </a:t>
            </a:r>
            <a:r>
              <a:rPr lang="en-US" dirty="0"/>
              <a:t>h</a:t>
            </a:r>
            <a:r>
              <a:rPr lang="en-US" dirty="0" smtClean="0"/>
              <a:t>ardware manager, </a:t>
            </a:r>
            <a:r>
              <a:rPr lang="en-US" dirty="0" err="1" smtClean="0"/>
              <a:t>Tcl</a:t>
            </a:r>
            <a:r>
              <a:rPr lang="en-US" dirty="0" smtClean="0"/>
              <a:t> Store</a:t>
            </a:r>
          </a:p>
          <a:p>
            <a:pPr lvl="0"/>
            <a:r>
              <a:rPr lang="en-US" dirty="0" smtClean="0"/>
              <a:t>Helpful links</a:t>
            </a:r>
          </a:p>
          <a:p>
            <a:pPr lvl="1"/>
            <a:r>
              <a:rPr lang="en-US" dirty="0" smtClean="0"/>
              <a:t>Documentation and Tutorials </a:t>
            </a:r>
          </a:p>
          <a:p>
            <a:pPr lvl="2"/>
            <a:r>
              <a:rPr lang="en-US" dirty="0" smtClean="0"/>
              <a:t>Invokes PDF viewer for documentation</a:t>
            </a:r>
          </a:p>
          <a:p>
            <a:pPr lvl="1"/>
            <a:r>
              <a:rPr lang="en-US" dirty="0" smtClean="0"/>
              <a:t>Quick Take Videos</a:t>
            </a:r>
          </a:p>
          <a:p>
            <a:pPr lvl="1"/>
            <a:r>
              <a:rPr lang="en-US" dirty="0" smtClean="0"/>
              <a:t>Release Notes Guide</a:t>
            </a:r>
          </a:p>
          <a:p>
            <a:r>
              <a:rPr lang="en-US" dirty="0" err="1" smtClean="0"/>
              <a:t>Tcl</a:t>
            </a:r>
            <a:r>
              <a:rPr lang="en-US" dirty="0" smtClean="0"/>
              <a:t> Console for command line access</a:t>
            </a:r>
            <a:endParaRPr lang="en-US" dirty="0"/>
          </a:p>
        </p:txBody>
      </p:sp>
      <p:sp>
        <p:nvSpPr>
          <p:cNvPr id="3" name="Title 2"/>
          <p:cNvSpPr>
            <a:spLocks noGrp="1"/>
          </p:cNvSpPr>
          <p:nvPr>
            <p:ph type="title"/>
          </p:nvPr>
        </p:nvSpPr>
        <p:spPr/>
        <p:txBody>
          <a:bodyPr/>
          <a:lstStyle/>
          <a:p>
            <a:r>
              <a:rPr lang="en-US" smtClean="0"/>
              <a:t>Getting Started Jump Page</a:t>
            </a:r>
            <a:endParaRPr lang="en-US" dirty="0"/>
          </a:p>
        </p:txBody>
      </p:sp>
      <p:pic>
        <p:nvPicPr>
          <p:cNvPr id="6" name="Picture 5"/>
          <p:cNvPicPr>
            <a:picLocks noChangeAspect="1"/>
          </p:cNvPicPr>
          <p:nvPr/>
        </p:nvPicPr>
        <p:blipFill>
          <a:blip r:embed="rId2"/>
          <a:stretch>
            <a:fillRect/>
          </a:stretch>
        </p:blipFill>
        <p:spPr>
          <a:xfrm>
            <a:off x="5690712" y="1554984"/>
            <a:ext cx="6325828" cy="4821747"/>
          </a:xfrm>
          <a:prstGeom prst="rect">
            <a:avLst/>
          </a:prstGeom>
        </p:spPr>
      </p:pic>
      <p:sp>
        <p:nvSpPr>
          <p:cNvPr id="7" name="Footer Placeholder 6"/>
          <p:cNvSpPr>
            <a:spLocks noGrp="1"/>
          </p:cNvSpPr>
          <p:nvPr>
            <p:ph type="ftr" sz="quarter" idx="3"/>
          </p:nvPr>
        </p:nvSpPr>
        <p:spPr/>
        <p:txBody>
          <a:bodyPr/>
          <a:lstStyle/>
          <a:p>
            <a:r>
              <a:rPr lang="en-US" smtClean="0"/>
              <a:t>© Copyright 2016 Xilinx</a:t>
            </a:r>
            <a:endParaRPr lang="en-US" dirty="0"/>
          </a:p>
        </p:txBody>
      </p:sp>
      <p:sp>
        <p:nvSpPr>
          <p:cNvPr id="8" name="Slide Number Placeholder 7"/>
          <p:cNvSpPr>
            <a:spLocks noGrp="1"/>
          </p:cNvSpPr>
          <p:nvPr>
            <p:ph type="sldNum" sz="quarter" idx="4"/>
          </p:nvPr>
        </p:nvSpPr>
        <p:spPr/>
        <p:txBody>
          <a:bodyPr/>
          <a:lstStyle/>
          <a:p>
            <a:pPr>
              <a:defRPr/>
            </a:pPr>
            <a:r>
              <a:rPr lang="en-US" smtClean="0"/>
              <a:t>Vivado Design Flow 12-</a:t>
            </a:r>
            <a:fld id="{060BD193-E118-4B16-863C-C8C12C675E3E}" type="slidenum">
              <a:rPr lang="en-US" smtClean="0"/>
              <a:pPr>
                <a:defRPr/>
              </a:pPr>
              <a:t>23</a:t>
            </a:fld>
            <a:endParaRPr lang="en-US" dirty="0"/>
          </a:p>
        </p:txBody>
      </p:sp>
    </p:spTree>
    <p:extLst>
      <p:ext uri="{BB962C8B-B14F-4D97-AF65-F5344CB8AC3E}">
        <p14:creationId xmlns:p14="http://schemas.microsoft.com/office/powerpoint/2010/main" val="12817012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09441" y="1327151"/>
            <a:ext cx="5360536" cy="4268337"/>
          </a:xfrm>
        </p:spPr>
        <p:txBody>
          <a:bodyPr/>
          <a:lstStyle/>
          <a:p>
            <a:pPr lvl="0"/>
            <a:r>
              <a:rPr lang="en-US" dirty="0" smtClean="0"/>
              <a:t>Very first step is project creation with five choices</a:t>
            </a:r>
          </a:p>
          <a:p>
            <a:pPr lvl="0"/>
            <a:r>
              <a:rPr lang="en-US" dirty="0" smtClean="0"/>
              <a:t>Five different types of projects:</a:t>
            </a:r>
          </a:p>
          <a:p>
            <a:pPr lvl="1"/>
            <a:r>
              <a:rPr lang="en-US" dirty="0" smtClean="0"/>
              <a:t>RTL</a:t>
            </a:r>
          </a:p>
          <a:p>
            <a:pPr lvl="2"/>
            <a:r>
              <a:rPr lang="en-US" dirty="0" smtClean="0"/>
              <a:t>Front-to-back (even for Block Designs)</a:t>
            </a:r>
          </a:p>
          <a:p>
            <a:pPr lvl="1"/>
            <a:r>
              <a:rPr lang="en-US" dirty="0" smtClean="0"/>
              <a:t>Post-synthesis</a:t>
            </a:r>
          </a:p>
          <a:p>
            <a:pPr lvl="2"/>
            <a:r>
              <a:rPr lang="en-US" dirty="0" smtClean="0"/>
              <a:t>EDIF or NGC</a:t>
            </a:r>
          </a:p>
          <a:p>
            <a:pPr lvl="1"/>
            <a:r>
              <a:rPr lang="en-US" dirty="0" smtClean="0"/>
              <a:t>I/O planning</a:t>
            </a:r>
          </a:p>
          <a:p>
            <a:pPr lvl="2"/>
            <a:r>
              <a:rPr lang="en-US" dirty="0" smtClean="0"/>
              <a:t>For early pin testing</a:t>
            </a:r>
          </a:p>
          <a:p>
            <a:pPr lvl="2"/>
            <a:r>
              <a:rPr lang="en-US" dirty="0" smtClean="0"/>
              <a:t>No design sources</a:t>
            </a:r>
          </a:p>
          <a:p>
            <a:pPr lvl="1"/>
            <a:r>
              <a:rPr lang="en-US" dirty="0" smtClean="0"/>
              <a:t>Import Project </a:t>
            </a:r>
          </a:p>
          <a:p>
            <a:pPr lvl="2"/>
            <a:r>
              <a:rPr lang="en-US" dirty="0"/>
              <a:t>I</a:t>
            </a:r>
            <a:r>
              <a:rPr lang="en-US" dirty="0" smtClean="0"/>
              <a:t>mports existing project from </a:t>
            </a:r>
            <a:r>
              <a:rPr lang="en-US" dirty="0" err="1" smtClean="0"/>
              <a:t>Synplify</a:t>
            </a:r>
            <a:r>
              <a:rPr lang="en-US" dirty="0" smtClean="0"/>
              <a:t>, XST, or ISE </a:t>
            </a:r>
          </a:p>
          <a:p>
            <a:pPr lvl="1"/>
            <a:r>
              <a:rPr lang="en-US" dirty="0" smtClean="0"/>
              <a:t>Example Project</a:t>
            </a:r>
            <a:endParaRPr lang="en-US" dirty="0"/>
          </a:p>
        </p:txBody>
      </p:sp>
      <p:sp>
        <p:nvSpPr>
          <p:cNvPr id="3" name="Title 2"/>
          <p:cNvSpPr>
            <a:spLocks noGrp="1"/>
          </p:cNvSpPr>
          <p:nvPr>
            <p:ph type="title"/>
          </p:nvPr>
        </p:nvSpPr>
        <p:spPr/>
        <p:txBody>
          <a:bodyPr/>
          <a:lstStyle/>
          <a:p>
            <a:r>
              <a:rPr lang="en-US" smtClean="0"/>
              <a:t>New Project Creation Wizard</a:t>
            </a:r>
            <a:endParaRPr lang="en-US" dirty="0"/>
          </a:p>
        </p:txBody>
      </p:sp>
      <p:pic>
        <p:nvPicPr>
          <p:cNvPr id="1026" name="Picture 2" descr="c:\temp\SNAGHTML9487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4412" y="1617956"/>
            <a:ext cx="5695950" cy="4429126"/>
          </a:xfrm>
          <a:prstGeom prst="rect">
            <a:avLst/>
          </a:prstGeom>
          <a:noFill/>
          <a:extLst>
            <a:ext uri="{909E8E84-426E-40DD-AFC4-6F175D3DCCD1}">
              <a14:hiddenFill xmlns:a14="http://schemas.microsoft.com/office/drawing/2010/main">
                <a:solidFill>
                  <a:srgbClr val="FFFFFF"/>
                </a:solidFill>
              </a14:hiddenFill>
            </a:ext>
          </a:extLst>
        </p:spPr>
      </p:pic>
      <p:sp>
        <p:nvSpPr>
          <p:cNvPr id="6" name="Footer Placeholder 5"/>
          <p:cNvSpPr>
            <a:spLocks noGrp="1"/>
          </p:cNvSpPr>
          <p:nvPr>
            <p:ph type="ftr" sz="quarter" idx="3"/>
          </p:nvPr>
        </p:nvSpPr>
        <p:spPr/>
        <p:txBody>
          <a:bodyPr/>
          <a:lstStyle/>
          <a:p>
            <a:r>
              <a:rPr lang="en-US" smtClean="0"/>
              <a:t>© Copyright 2016 Xilinx</a:t>
            </a:r>
            <a:endParaRPr lang="en-US" dirty="0"/>
          </a:p>
        </p:txBody>
      </p:sp>
      <p:sp>
        <p:nvSpPr>
          <p:cNvPr id="7" name="Slide Number Placeholder 6"/>
          <p:cNvSpPr>
            <a:spLocks noGrp="1"/>
          </p:cNvSpPr>
          <p:nvPr>
            <p:ph type="sldNum" sz="quarter" idx="4"/>
          </p:nvPr>
        </p:nvSpPr>
        <p:spPr/>
        <p:txBody>
          <a:bodyPr/>
          <a:lstStyle/>
          <a:p>
            <a:pPr>
              <a:defRPr/>
            </a:pPr>
            <a:r>
              <a:rPr lang="en-US" smtClean="0"/>
              <a:t>Vivado Design Flow 12-</a:t>
            </a:r>
            <a:fld id="{060BD193-E118-4B16-863C-C8C12C675E3E}" type="slidenum">
              <a:rPr lang="en-US" smtClean="0"/>
              <a:pPr>
                <a:defRPr/>
              </a:pPr>
              <a:t>24</a:t>
            </a:fld>
            <a:endParaRPr lang="en-US" dirty="0"/>
          </a:p>
        </p:txBody>
      </p:sp>
    </p:spTree>
    <p:extLst>
      <p:ext uri="{BB962C8B-B14F-4D97-AF65-F5344CB8AC3E}">
        <p14:creationId xmlns:p14="http://schemas.microsoft.com/office/powerpoint/2010/main" val="168861423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4" descr="c:\temp\SNAGHTMLbf565.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48418" y="3818374"/>
            <a:ext cx="3057376" cy="237739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c:\temp\SNAGHTML9487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48418" y="1397102"/>
            <a:ext cx="3086576" cy="2400097"/>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p:cNvSpPr>
            <a:spLocks noGrp="1"/>
          </p:cNvSpPr>
          <p:nvPr>
            <p:ph idx="1"/>
          </p:nvPr>
        </p:nvSpPr>
        <p:spPr>
          <a:xfrm>
            <a:off x="609441" y="1327151"/>
            <a:ext cx="5144924" cy="4268337"/>
          </a:xfrm>
        </p:spPr>
        <p:txBody>
          <a:bodyPr/>
          <a:lstStyle/>
          <a:p>
            <a:pPr lvl="0"/>
            <a:r>
              <a:rPr lang="en-US" sz="1800" dirty="0" smtClean="0"/>
              <a:t>Defines the project name and location</a:t>
            </a:r>
          </a:p>
          <a:p>
            <a:pPr lvl="0"/>
            <a:r>
              <a:rPr lang="en-US" sz="1800" dirty="0" smtClean="0"/>
              <a:t>Select source files in RTL project creation </a:t>
            </a:r>
          </a:p>
          <a:p>
            <a:pPr lvl="1"/>
            <a:r>
              <a:rPr lang="en-US" sz="1600" dirty="0" smtClean="0"/>
              <a:t>All recognized source files, Verilog, VHDL, in the directory and subdirectories, can be added</a:t>
            </a:r>
          </a:p>
          <a:p>
            <a:pPr lvl="0"/>
            <a:r>
              <a:rPr lang="en-US" sz="1800" dirty="0" smtClean="0"/>
              <a:t>Select post-synthesized </a:t>
            </a:r>
            <a:r>
              <a:rPr lang="en-US" sz="1800" dirty="0" err="1" smtClean="0"/>
              <a:t>netlist</a:t>
            </a:r>
            <a:r>
              <a:rPr lang="en-US" sz="1800" dirty="0" smtClean="0"/>
              <a:t> in Post-synthesized project creation</a:t>
            </a:r>
          </a:p>
          <a:p>
            <a:pPr lvl="1"/>
            <a:r>
              <a:rPr lang="en-US" sz="1600" dirty="0" smtClean="0"/>
              <a:t>All synthesized files in the directory and subdirectories, are added</a:t>
            </a:r>
          </a:p>
          <a:p>
            <a:pPr lvl="0"/>
            <a:r>
              <a:rPr lang="en-US" sz="1800" dirty="0" smtClean="0"/>
              <a:t>Select constraint files</a:t>
            </a:r>
          </a:p>
          <a:p>
            <a:pPr lvl="1"/>
            <a:r>
              <a:rPr lang="en-US" sz="1600" dirty="0" smtClean="0"/>
              <a:t>One or more constraints files including IP specific and top-level can be added</a:t>
            </a:r>
          </a:p>
          <a:p>
            <a:pPr lvl="0"/>
            <a:r>
              <a:rPr lang="en-US" sz="1800" dirty="0" smtClean="0"/>
              <a:t>Select target device or pre-defined board</a:t>
            </a:r>
          </a:p>
          <a:p>
            <a:r>
              <a:rPr lang="en-US" sz="1800" dirty="0" smtClean="0"/>
              <a:t>Reference original existing files or import and copy them into the project</a:t>
            </a:r>
            <a:endParaRPr lang="en-US" sz="1800" dirty="0"/>
          </a:p>
        </p:txBody>
      </p:sp>
      <p:sp>
        <p:nvSpPr>
          <p:cNvPr id="3" name="Title 2"/>
          <p:cNvSpPr>
            <a:spLocks noGrp="1"/>
          </p:cNvSpPr>
          <p:nvPr>
            <p:ph type="title"/>
          </p:nvPr>
        </p:nvSpPr>
        <p:spPr/>
        <p:txBody>
          <a:bodyPr/>
          <a:lstStyle/>
          <a:p>
            <a:r>
              <a:rPr lang="en-US" dirty="0" smtClean="0"/>
              <a:t>Project creation flow (RTL/Synthesized Design)</a:t>
            </a:r>
            <a:endParaRPr lang="en-US" dirty="0"/>
          </a:p>
        </p:txBody>
      </p:sp>
      <p:cxnSp>
        <p:nvCxnSpPr>
          <p:cNvPr id="7" name="Straight Arrow Connector 6"/>
          <p:cNvCxnSpPr/>
          <p:nvPr/>
        </p:nvCxnSpPr>
        <p:spPr bwMode="auto">
          <a:xfrm>
            <a:off x="7782127" y="3734369"/>
            <a:ext cx="3336" cy="362960"/>
          </a:xfrm>
          <a:prstGeom prst="straightConnector1">
            <a:avLst/>
          </a:prstGeom>
          <a:solidFill>
            <a:schemeClr val="tx2"/>
          </a:solidFill>
          <a:ln w="22225" cap="flat" cmpd="sng" algn="ctr">
            <a:solidFill>
              <a:schemeClr val="tx1"/>
            </a:solidFill>
            <a:prstDash val="solid"/>
            <a:round/>
            <a:headEnd type="none" w="med" len="med"/>
            <a:tailEnd type="arrow"/>
          </a:ln>
          <a:effectLst/>
        </p:spPr>
      </p:cxnSp>
      <p:pic>
        <p:nvPicPr>
          <p:cNvPr id="10" name="Picture 6" descr="c:\temp\SNAGHTMLd16f9.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47814" y="4118505"/>
            <a:ext cx="2987180" cy="2322808"/>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c:\temp\SNAGHTMLdb11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47013" y="4433082"/>
            <a:ext cx="2759908" cy="2146083"/>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c:\temp\SNAGHTMLf3033.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04993" y="1397102"/>
            <a:ext cx="2799962" cy="2381577"/>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c:\temp\SNAGHTMLffb6e.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100370" y="4055804"/>
            <a:ext cx="2804586" cy="2385509"/>
          </a:xfrm>
          <a:prstGeom prst="rect">
            <a:avLst/>
          </a:prstGeom>
          <a:noFill/>
          <a:extLst>
            <a:ext uri="{909E8E84-426E-40DD-AFC4-6F175D3DCCD1}">
              <a14:hiddenFill xmlns:a14="http://schemas.microsoft.com/office/drawing/2010/main">
                <a:solidFill>
                  <a:srgbClr val="FFFFFF"/>
                </a:solidFill>
              </a14:hiddenFill>
            </a:ext>
          </a:extLst>
        </p:spPr>
      </p:pic>
      <p:cxnSp>
        <p:nvCxnSpPr>
          <p:cNvPr id="19" name="Straight Arrow Connector 18"/>
          <p:cNvCxnSpPr/>
          <p:nvPr/>
        </p:nvCxnSpPr>
        <p:spPr bwMode="auto">
          <a:xfrm>
            <a:off x="11321143" y="3725963"/>
            <a:ext cx="6499" cy="707119"/>
          </a:xfrm>
          <a:prstGeom prst="straightConnector1">
            <a:avLst/>
          </a:prstGeom>
          <a:solidFill>
            <a:schemeClr val="tx2"/>
          </a:solidFill>
          <a:ln w="22225" cap="flat" cmpd="sng" algn="ctr">
            <a:solidFill>
              <a:schemeClr val="tx1"/>
            </a:solidFill>
            <a:prstDash val="solid"/>
            <a:round/>
            <a:headEnd type="none" w="med" len="med"/>
            <a:tailEnd type="arrow"/>
          </a:ln>
          <a:effectLst/>
        </p:spPr>
      </p:cxnSp>
      <p:cxnSp>
        <p:nvCxnSpPr>
          <p:cNvPr id="15" name="Straight Arrow Connector 14"/>
          <p:cNvCxnSpPr/>
          <p:nvPr/>
        </p:nvCxnSpPr>
        <p:spPr bwMode="auto">
          <a:xfrm flipV="1">
            <a:off x="8412480" y="3571486"/>
            <a:ext cx="1228636" cy="1635867"/>
          </a:xfrm>
          <a:prstGeom prst="straightConnector1">
            <a:avLst/>
          </a:prstGeom>
          <a:solidFill>
            <a:schemeClr val="tx2"/>
          </a:solidFill>
          <a:ln w="22225" cap="flat" cmpd="sng" algn="ctr">
            <a:solidFill>
              <a:schemeClr val="tx1"/>
            </a:solidFill>
            <a:prstDash val="solid"/>
            <a:round/>
            <a:headEnd type="none" w="med" len="med"/>
            <a:tailEnd type="arrow"/>
          </a:ln>
          <a:effectLst/>
        </p:spPr>
      </p:cxnSp>
      <p:sp>
        <p:nvSpPr>
          <p:cNvPr id="8" name="Footer Placeholder 7"/>
          <p:cNvSpPr>
            <a:spLocks noGrp="1"/>
          </p:cNvSpPr>
          <p:nvPr>
            <p:ph type="ftr" sz="quarter" idx="3"/>
          </p:nvPr>
        </p:nvSpPr>
        <p:spPr/>
        <p:txBody>
          <a:bodyPr/>
          <a:lstStyle/>
          <a:p>
            <a:r>
              <a:rPr lang="en-US" smtClean="0"/>
              <a:t>© Copyright 2016 Xilinx</a:t>
            </a:r>
            <a:endParaRPr lang="en-US" dirty="0"/>
          </a:p>
        </p:txBody>
      </p:sp>
      <p:sp>
        <p:nvSpPr>
          <p:cNvPr id="11" name="Slide Number Placeholder 10"/>
          <p:cNvSpPr>
            <a:spLocks noGrp="1"/>
          </p:cNvSpPr>
          <p:nvPr>
            <p:ph type="sldNum" sz="quarter" idx="4"/>
          </p:nvPr>
        </p:nvSpPr>
        <p:spPr/>
        <p:txBody>
          <a:bodyPr/>
          <a:lstStyle/>
          <a:p>
            <a:pPr>
              <a:defRPr/>
            </a:pPr>
            <a:r>
              <a:rPr lang="en-US" smtClean="0"/>
              <a:t>Vivado Design Flow 12-</a:t>
            </a:r>
            <a:fld id="{060BD193-E118-4B16-863C-C8C12C675E3E}" type="slidenum">
              <a:rPr lang="en-US" smtClean="0"/>
              <a:pPr>
                <a:defRPr/>
              </a:pPr>
              <a:t>25</a:t>
            </a:fld>
            <a:endParaRPr lang="en-US" dirty="0"/>
          </a:p>
        </p:txBody>
      </p:sp>
    </p:spTree>
    <p:extLst>
      <p:ext uri="{BB962C8B-B14F-4D97-AF65-F5344CB8AC3E}">
        <p14:creationId xmlns:p14="http://schemas.microsoft.com/office/powerpoint/2010/main" val="111411059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09441" y="1327151"/>
            <a:ext cx="6011167" cy="4268337"/>
          </a:xfrm>
        </p:spPr>
        <p:txBody>
          <a:bodyPr/>
          <a:lstStyle/>
          <a:p>
            <a:pPr lvl="0"/>
            <a:r>
              <a:rPr lang="en-US" dirty="0"/>
              <a:t>Constraint sets are a collection of XDC files</a:t>
            </a:r>
          </a:p>
          <a:p>
            <a:pPr lvl="1"/>
            <a:r>
              <a:rPr lang="en-US" dirty="0"/>
              <a:t>A project can contain multiple constraint sets </a:t>
            </a:r>
            <a:endParaRPr lang="en-US" dirty="0" smtClean="0"/>
          </a:p>
          <a:p>
            <a:pPr lvl="1"/>
            <a:r>
              <a:rPr lang="en-US" dirty="0" smtClean="0"/>
              <a:t>For </a:t>
            </a:r>
            <a:r>
              <a:rPr lang="en-US" dirty="0"/>
              <a:t>a constraints set to be applied, it must be set to "active"</a:t>
            </a:r>
          </a:p>
          <a:p>
            <a:pPr lvl="2"/>
            <a:r>
              <a:rPr lang="en-US" dirty="0"/>
              <a:t>Any constraint set can be made active by right-clicking and selecting Make Active</a:t>
            </a:r>
          </a:p>
          <a:p>
            <a:r>
              <a:rPr lang="en-US" dirty="0"/>
              <a:t>Target XDC</a:t>
            </a:r>
          </a:p>
          <a:p>
            <a:pPr lvl="1"/>
            <a:r>
              <a:rPr lang="en-US" dirty="0"/>
              <a:t>The XDC file in a constraint set to which </a:t>
            </a:r>
            <a:r>
              <a:rPr lang="en-US" dirty="0" smtClean="0"/>
              <a:t>new </a:t>
            </a:r>
            <a:r>
              <a:rPr lang="en-US" dirty="0"/>
              <a:t>constraints are </a:t>
            </a:r>
            <a:r>
              <a:rPr lang="en-US" dirty="0" smtClean="0"/>
              <a:t>written</a:t>
            </a:r>
          </a:p>
          <a:p>
            <a:pPr lvl="2"/>
            <a:r>
              <a:rPr lang="en-US" dirty="0" smtClean="0"/>
              <a:t>From the Constraints Wizard for example</a:t>
            </a:r>
          </a:p>
          <a:p>
            <a:pPr lvl="1"/>
            <a:r>
              <a:rPr lang="en-US" dirty="0" smtClean="0"/>
              <a:t>Target XDC can be specified by right-clicking and selecting Set As Target Constraint File</a:t>
            </a:r>
            <a:endParaRPr lang="en-US" dirty="0"/>
          </a:p>
        </p:txBody>
      </p:sp>
      <p:sp>
        <p:nvSpPr>
          <p:cNvPr id="3" name="Title 2"/>
          <p:cNvSpPr>
            <a:spLocks noGrp="1"/>
          </p:cNvSpPr>
          <p:nvPr>
            <p:ph type="title"/>
          </p:nvPr>
        </p:nvSpPr>
        <p:spPr/>
        <p:txBody>
          <a:bodyPr/>
          <a:lstStyle/>
          <a:p>
            <a:r>
              <a:rPr lang="en-US" dirty="0" smtClean="0"/>
              <a:t>Constraints File Management</a:t>
            </a:r>
            <a:endParaRPr lang="en-US" dirty="0"/>
          </a:p>
        </p:txBody>
      </p:sp>
      <p:pic>
        <p:nvPicPr>
          <p:cNvPr id="9218" name="Picture 2"/>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15125" y="1704974"/>
            <a:ext cx="5016316" cy="410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Footer Placeholder 5"/>
          <p:cNvSpPr>
            <a:spLocks noGrp="1"/>
          </p:cNvSpPr>
          <p:nvPr>
            <p:ph type="ftr" sz="quarter" idx="3"/>
          </p:nvPr>
        </p:nvSpPr>
        <p:spPr/>
        <p:txBody>
          <a:bodyPr/>
          <a:lstStyle/>
          <a:p>
            <a:r>
              <a:rPr lang="en-US" smtClean="0"/>
              <a:t>© Copyright 2016 Xilinx</a:t>
            </a:r>
            <a:endParaRPr lang="en-US" dirty="0"/>
          </a:p>
        </p:txBody>
      </p:sp>
      <p:sp>
        <p:nvSpPr>
          <p:cNvPr id="7" name="Slide Number Placeholder 6"/>
          <p:cNvSpPr>
            <a:spLocks noGrp="1"/>
          </p:cNvSpPr>
          <p:nvPr>
            <p:ph type="sldNum" sz="quarter" idx="4"/>
          </p:nvPr>
        </p:nvSpPr>
        <p:spPr/>
        <p:txBody>
          <a:bodyPr/>
          <a:lstStyle/>
          <a:p>
            <a:pPr>
              <a:defRPr/>
            </a:pPr>
            <a:r>
              <a:rPr lang="en-US" smtClean="0"/>
              <a:t>Vivado Design Flow 12-</a:t>
            </a:r>
            <a:fld id="{060BD193-E118-4B16-863C-C8C12C675E3E}" type="slidenum">
              <a:rPr lang="en-US" smtClean="0"/>
              <a:pPr>
                <a:defRPr/>
              </a:pPr>
              <a:t>26</a:t>
            </a:fld>
            <a:endParaRPr lang="en-US" dirty="0"/>
          </a:p>
        </p:txBody>
      </p:sp>
    </p:spTree>
    <p:extLst>
      <p:ext uri="{BB962C8B-B14F-4D97-AF65-F5344CB8AC3E}">
        <p14:creationId xmlns:p14="http://schemas.microsoft.com/office/powerpoint/2010/main" val="134310488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09441" y="1327151"/>
            <a:ext cx="5784301" cy="4268337"/>
          </a:xfrm>
        </p:spPr>
        <p:txBody>
          <a:bodyPr/>
          <a:lstStyle/>
          <a:p>
            <a:pPr lvl="0"/>
            <a:r>
              <a:rPr lang="en-US" dirty="0" smtClean="0"/>
              <a:t>Used to manage sources, customize IP, and view project details in the Project Summary</a:t>
            </a:r>
          </a:p>
          <a:p>
            <a:pPr lvl="0"/>
            <a:r>
              <a:rPr lang="en-US" dirty="0" smtClean="0"/>
              <a:t>Flow Navigator</a:t>
            </a:r>
          </a:p>
          <a:p>
            <a:pPr lvl="0"/>
            <a:r>
              <a:rPr lang="en-US" dirty="0" smtClean="0"/>
              <a:t>Sources view</a:t>
            </a:r>
          </a:p>
          <a:p>
            <a:pPr lvl="1"/>
            <a:r>
              <a:rPr lang="en-US" dirty="0" smtClean="0"/>
              <a:t>Hierarchical display of sources, including constraints files</a:t>
            </a:r>
          </a:p>
          <a:p>
            <a:pPr lvl="1"/>
            <a:r>
              <a:rPr lang="en-US" dirty="0" smtClean="0"/>
              <a:t>IP Sources and Libraries view</a:t>
            </a:r>
          </a:p>
          <a:p>
            <a:pPr lvl="2"/>
            <a:r>
              <a:rPr lang="en-US" dirty="0" smtClean="0"/>
              <a:t>HDL and </a:t>
            </a:r>
            <a:r>
              <a:rPr lang="en-US" dirty="0" err="1" smtClean="0"/>
              <a:t>netlists</a:t>
            </a:r>
            <a:r>
              <a:rPr lang="en-US" dirty="0" smtClean="0"/>
              <a:t> including references to library and location</a:t>
            </a:r>
          </a:p>
          <a:p>
            <a:pPr lvl="0"/>
            <a:r>
              <a:rPr lang="en-US" dirty="0" smtClean="0"/>
              <a:t>Project Summary</a:t>
            </a:r>
          </a:p>
          <a:p>
            <a:pPr lvl="1"/>
            <a:r>
              <a:rPr lang="en-US" dirty="0" smtClean="0"/>
              <a:t>Gives access to device utilization (resources), timing summary, and strategy information</a:t>
            </a:r>
          </a:p>
          <a:p>
            <a:r>
              <a:rPr lang="en-US" dirty="0" err="1" smtClean="0"/>
              <a:t>Tcl</a:t>
            </a:r>
            <a:r>
              <a:rPr lang="en-US" dirty="0" smtClean="0"/>
              <a:t> Console, Messages, Compilation, Reports, and Design Runs</a:t>
            </a:r>
            <a:endParaRPr lang="en-US" dirty="0"/>
          </a:p>
        </p:txBody>
      </p:sp>
      <p:sp>
        <p:nvSpPr>
          <p:cNvPr id="3" name="Title 2"/>
          <p:cNvSpPr>
            <a:spLocks noGrp="1"/>
          </p:cNvSpPr>
          <p:nvPr>
            <p:ph type="title"/>
          </p:nvPr>
        </p:nvSpPr>
        <p:spPr/>
        <p:txBody>
          <a:bodyPr/>
          <a:lstStyle/>
          <a:p>
            <a:r>
              <a:rPr lang="en-US" dirty="0" smtClean="0"/>
              <a:t>Project Navigator</a:t>
            </a:r>
            <a:endParaRPr lang="en-US" dirty="0"/>
          </a:p>
        </p:txBody>
      </p:sp>
      <p:pic>
        <p:nvPicPr>
          <p:cNvPr id="7" name="Picture 6"/>
          <p:cNvPicPr>
            <a:picLocks noChangeAspect="1"/>
          </p:cNvPicPr>
          <p:nvPr/>
        </p:nvPicPr>
        <p:blipFill>
          <a:blip r:embed="rId2"/>
          <a:stretch>
            <a:fillRect/>
          </a:stretch>
        </p:blipFill>
        <p:spPr>
          <a:xfrm>
            <a:off x="6393742" y="1801392"/>
            <a:ext cx="5652948" cy="3794096"/>
          </a:xfrm>
          <a:prstGeom prst="rect">
            <a:avLst/>
          </a:prstGeom>
        </p:spPr>
      </p:pic>
      <p:sp>
        <p:nvSpPr>
          <p:cNvPr id="6" name="Footer Placeholder 5"/>
          <p:cNvSpPr>
            <a:spLocks noGrp="1"/>
          </p:cNvSpPr>
          <p:nvPr>
            <p:ph type="ftr" sz="quarter" idx="3"/>
          </p:nvPr>
        </p:nvSpPr>
        <p:spPr/>
        <p:txBody>
          <a:bodyPr/>
          <a:lstStyle/>
          <a:p>
            <a:r>
              <a:rPr lang="en-US" smtClean="0"/>
              <a:t>© Copyright 2016 Xilinx</a:t>
            </a:r>
            <a:endParaRPr lang="en-US" dirty="0"/>
          </a:p>
        </p:txBody>
      </p:sp>
      <p:sp>
        <p:nvSpPr>
          <p:cNvPr id="8" name="Slide Number Placeholder 7"/>
          <p:cNvSpPr>
            <a:spLocks noGrp="1"/>
          </p:cNvSpPr>
          <p:nvPr>
            <p:ph type="sldNum" sz="quarter" idx="4"/>
          </p:nvPr>
        </p:nvSpPr>
        <p:spPr/>
        <p:txBody>
          <a:bodyPr/>
          <a:lstStyle/>
          <a:p>
            <a:pPr>
              <a:defRPr/>
            </a:pPr>
            <a:r>
              <a:rPr lang="en-US" smtClean="0"/>
              <a:t>Vivado Design Flow 12-</a:t>
            </a:r>
            <a:fld id="{060BD193-E118-4B16-863C-C8C12C675E3E}" type="slidenum">
              <a:rPr lang="en-US" smtClean="0"/>
              <a:pPr>
                <a:defRPr/>
              </a:pPr>
              <a:t>27</a:t>
            </a:fld>
            <a:endParaRPr lang="en-US" dirty="0"/>
          </a:p>
        </p:txBody>
      </p:sp>
    </p:spTree>
    <p:extLst>
      <p:ext uri="{BB962C8B-B14F-4D97-AF65-F5344CB8AC3E}">
        <p14:creationId xmlns:p14="http://schemas.microsoft.com/office/powerpoint/2010/main" val="173579464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09441" y="1327151"/>
            <a:ext cx="4876959" cy="4268337"/>
          </a:xfrm>
        </p:spPr>
        <p:txBody>
          <a:bodyPr/>
          <a:lstStyle/>
          <a:p>
            <a:pPr lvl="0"/>
            <a:r>
              <a:rPr lang="en-US" dirty="0" smtClean="0"/>
              <a:t>General settings</a:t>
            </a:r>
          </a:p>
          <a:p>
            <a:pPr lvl="1"/>
            <a:r>
              <a:rPr lang="en-US" dirty="0" smtClean="0"/>
              <a:t>Select </a:t>
            </a:r>
            <a:r>
              <a:rPr lang="en-US" dirty="0"/>
              <a:t>device</a:t>
            </a:r>
          </a:p>
          <a:p>
            <a:pPr lvl="1"/>
            <a:r>
              <a:rPr lang="en-US" dirty="0"/>
              <a:t>Target HDL language</a:t>
            </a:r>
          </a:p>
          <a:p>
            <a:pPr lvl="1"/>
            <a:r>
              <a:rPr lang="en-US" dirty="0"/>
              <a:t>Simulation tool (Vivado simulator included)</a:t>
            </a:r>
          </a:p>
          <a:p>
            <a:pPr lvl="1"/>
            <a:r>
              <a:rPr lang="en-US" dirty="0"/>
              <a:t>Top module name</a:t>
            </a:r>
          </a:p>
          <a:p>
            <a:pPr lvl="1"/>
            <a:r>
              <a:rPr lang="en-US" dirty="0" smtClean="0"/>
              <a:t>Language options</a:t>
            </a:r>
          </a:p>
          <a:p>
            <a:pPr lvl="1"/>
            <a:endParaRPr lang="en-US" dirty="0"/>
          </a:p>
          <a:p>
            <a:r>
              <a:rPr lang="en-US" dirty="0" smtClean="0"/>
              <a:t>Other settings are covered in their respective modules</a:t>
            </a:r>
            <a:endParaRPr lang="en-US" dirty="0"/>
          </a:p>
        </p:txBody>
      </p:sp>
      <p:sp>
        <p:nvSpPr>
          <p:cNvPr id="3" name="Title 2"/>
          <p:cNvSpPr>
            <a:spLocks noGrp="1"/>
          </p:cNvSpPr>
          <p:nvPr>
            <p:ph type="title"/>
          </p:nvPr>
        </p:nvSpPr>
        <p:spPr/>
        <p:txBody>
          <a:bodyPr/>
          <a:lstStyle/>
          <a:p>
            <a:r>
              <a:rPr lang="en-US" dirty="0" smtClean="0"/>
              <a:t>Project Settings</a:t>
            </a:r>
            <a:endParaRPr lang="en-US" dirty="0"/>
          </a:p>
        </p:txBody>
      </p:sp>
      <p:pic>
        <p:nvPicPr>
          <p:cNvPr id="6" name="Picture 2" descr="c:\temp\SNAGHTML3b406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79832" y="1600201"/>
            <a:ext cx="6224959" cy="4554849"/>
          </a:xfrm>
          <a:prstGeom prst="rect">
            <a:avLst/>
          </a:prstGeom>
          <a:noFill/>
          <a:extLst>
            <a:ext uri="{909E8E84-426E-40DD-AFC4-6F175D3DCCD1}">
              <a14:hiddenFill xmlns:a14="http://schemas.microsoft.com/office/drawing/2010/main">
                <a:solidFill>
                  <a:srgbClr val="FFFFFF"/>
                </a:solidFill>
              </a14:hiddenFill>
            </a:ext>
          </a:extLst>
        </p:spPr>
      </p:pic>
      <p:sp>
        <p:nvSpPr>
          <p:cNvPr id="7" name="Footer Placeholder 6"/>
          <p:cNvSpPr>
            <a:spLocks noGrp="1"/>
          </p:cNvSpPr>
          <p:nvPr>
            <p:ph type="ftr" sz="quarter" idx="3"/>
          </p:nvPr>
        </p:nvSpPr>
        <p:spPr/>
        <p:txBody>
          <a:bodyPr/>
          <a:lstStyle/>
          <a:p>
            <a:r>
              <a:rPr lang="en-US" smtClean="0"/>
              <a:t>© Copyright 2016 Xilinx</a:t>
            </a:r>
            <a:endParaRPr lang="en-US" dirty="0"/>
          </a:p>
        </p:txBody>
      </p:sp>
      <p:sp>
        <p:nvSpPr>
          <p:cNvPr id="8" name="Slide Number Placeholder 7"/>
          <p:cNvSpPr>
            <a:spLocks noGrp="1"/>
          </p:cNvSpPr>
          <p:nvPr>
            <p:ph type="sldNum" sz="quarter" idx="4"/>
          </p:nvPr>
        </p:nvSpPr>
        <p:spPr/>
        <p:txBody>
          <a:bodyPr/>
          <a:lstStyle/>
          <a:p>
            <a:pPr>
              <a:defRPr/>
            </a:pPr>
            <a:r>
              <a:rPr lang="en-US" smtClean="0"/>
              <a:t>Vivado Design Flow 12-</a:t>
            </a:r>
            <a:fld id="{060BD193-E118-4B16-863C-C8C12C675E3E}" type="slidenum">
              <a:rPr lang="en-US" smtClean="0"/>
              <a:pPr>
                <a:defRPr/>
              </a:pPr>
              <a:t>28</a:t>
            </a:fld>
            <a:endParaRPr lang="en-US" dirty="0"/>
          </a:p>
        </p:txBody>
      </p:sp>
    </p:spTree>
    <p:extLst>
      <p:ext uri="{BB962C8B-B14F-4D97-AF65-F5344CB8AC3E}">
        <p14:creationId xmlns:p14="http://schemas.microsoft.com/office/powerpoint/2010/main" val="400564016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lvl="0"/>
            <a:r>
              <a:rPr lang="en-US" dirty="0" smtClean="0"/>
              <a:t>Configure project sources</a:t>
            </a:r>
          </a:p>
          <a:p>
            <a:pPr lvl="1"/>
            <a:r>
              <a:rPr lang="en-US" dirty="0" smtClean="0"/>
              <a:t>Add HDL source files, constraints files, simulation files, block designs</a:t>
            </a:r>
          </a:p>
          <a:p>
            <a:pPr lvl="0"/>
            <a:r>
              <a:rPr lang="en-US" dirty="0" smtClean="0"/>
              <a:t>IP Integrator</a:t>
            </a:r>
          </a:p>
          <a:p>
            <a:pPr lvl="1"/>
            <a:r>
              <a:rPr lang="en-US" dirty="0" smtClean="0"/>
              <a:t>Create, open, generate a block design</a:t>
            </a:r>
          </a:p>
          <a:p>
            <a:pPr lvl="0"/>
            <a:r>
              <a:rPr lang="en-US" dirty="0" smtClean="0"/>
              <a:t>Run Simulation</a:t>
            </a:r>
          </a:p>
          <a:p>
            <a:pPr lvl="1"/>
            <a:r>
              <a:rPr lang="en-US" dirty="0" smtClean="0"/>
              <a:t>XSIM simulator included</a:t>
            </a:r>
          </a:p>
          <a:p>
            <a:pPr lvl="1"/>
            <a:r>
              <a:rPr lang="en-US" dirty="0" smtClean="0"/>
              <a:t>Behavioral, post-synthesis, post-implementation</a:t>
            </a:r>
          </a:p>
          <a:p>
            <a:pPr lvl="0"/>
            <a:r>
              <a:rPr lang="en-US" dirty="0" smtClean="0"/>
              <a:t>RTL Analysis</a:t>
            </a:r>
          </a:p>
          <a:p>
            <a:pPr lvl="1"/>
            <a:r>
              <a:rPr lang="en-US" dirty="0" smtClean="0"/>
              <a:t>Open Elaborated Design button: Loads the elaborated RTL design</a:t>
            </a:r>
          </a:p>
          <a:p>
            <a:endParaRPr lang="en-US" dirty="0"/>
          </a:p>
        </p:txBody>
      </p:sp>
      <p:sp>
        <p:nvSpPr>
          <p:cNvPr id="3" name="Title 2"/>
          <p:cNvSpPr>
            <a:spLocks noGrp="1"/>
          </p:cNvSpPr>
          <p:nvPr>
            <p:ph type="title"/>
          </p:nvPr>
        </p:nvSpPr>
        <p:spPr/>
        <p:txBody>
          <a:bodyPr/>
          <a:lstStyle/>
          <a:p>
            <a:r>
              <a:rPr lang="en-US" smtClean="0"/>
              <a:t>Flow Navigator – RTL Project</a:t>
            </a:r>
            <a:endParaRPr lang="en-US" dirty="0"/>
          </a:p>
        </p:txBody>
      </p:sp>
      <p:pic>
        <p:nvPicPr>
          <p:cNvPr id="6" name="Picture 5"/>
          <p:cNvPicPr>
            <a:picLocks noChangeAspect="1"/>
          </p:cNvPicPr>
          <p:nvPr/>
        </p:nvPicPr>
        <p:blipFill>
          <a:blip r:embed="rId2"/>
          <a:stretch>
            <a:fillRect/>
          </a:stretch>
        </p:blipFill>
        <p:spPr>
          <a:xfrm>
            <a:off x="9186782" y="1600201"/>
            <a:ext cx="2392602" cy="4665027"/>
          </a:xfrm>
          <a:prstGeom prst="rect">
            <a:avLst/>
          </a:prstGeom>
        </p:spPr>
      </p:pic>
      <p:sp>
        <p:nvSpPr>
          <p:cNvPr id="7" name="Footer Placeholder 6"/>
          <p:cNvSpPr>
            <a:spLocks noGrp="1"/>
          </p:cNvSpPr>
          <p:nvPr>
            <p:ph type="ftr" sz="quarter" idx="3"/>
          </p:nvPr>
        </p:nvSpPr>
        <p:spPr/>
        <p:txBody>
          <a:bodyPr/>
          <a:lstStyle/>
          <a:p>
            <a:r>
              <a:rPr lang="en-US" smtClean="0"/>
              <a:t>© Copyright 2016 Xilinx</a:t>
            </a:r>
            <a:endParaRPr lang="en-US" dirty="0"/>
          </a:p>
        </p:txBody>
      </p:sp>
      <p:sp>
        <p:nvSpPr>
          <p:cNvPr id="8" name="Slide Number Placeholder 7"/>
          <p:cNvSpPr>
            <a:spLocks noGrp="1"/>
          </p:cNvSpPr>
          <p:nvPr>
            <p:ph type="sldNum" sz="quarter" idx="4"/>
          </p:nvPr>
        </p:nvSpPr>
        <p:spPr/>
        <p:txBody>
          <a:bodyPr/>
          <a:lstStyle/>
          <a:p>
            <a:pPr>
              <a:defRPr/>
            </a:pPr>
            <a:r>
              <a:rPr lang="en-US" smtClean="0"/>
              <a:t>Vivado Design Flow 12-</a:t>
            </a:r>
            <a:fld id="{060BD193-E118-4B16-863C-C8C12C675E3E}" type="slidenum">
              <a:rPr lang="en-US" smtClean="0"/>
              <a:pPr>
                <a:defRPr/>
              </a:pPr>
              <a:t>29</a:t>
            </a:fld>
            <a:endParaRPr lang="en-US" dirty="0"/>
          </a:p>
        </p:txBody>
      </p:sp>
    </p:spTree>
    <p:extLst>
      <p:ext uri="{BB962C8B-B14F-4D97-AF65-F5344CB8AC3E}">
        <p14:creationId xmlns:p14="http://schemas.microsoft.com/office/powerpoint/2010/main" val="380794394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a:lnSpc>
                <a:spcPts val="2200"/>
              </a:lnSpc>
              <a:tabLst>
                <a:tab pos="228600" algn="l"/>
              </a:tabLst>
            </a:pPr>
            <a:r>
              <a:rPr lang="en-US" altLang="zh-CN" i="1" dirty="0" err="1" smtClean="0">
                <a:solidFill>
                  <a:schemeClr val="tx1"/>
                </a:solidFill>
                <a:cs typeface="Arial" pitchFamily="34" charset="0"/>
              </a:rPr>
              <a:t>Vivado</a:t>
            </a:r>
            <a:r>
              <a:rPr lang="en-US" altLang="zh-CN" i="1" dirty="0" smtClean="0">
                <a:solidFill>
                  <a:schemeClr val="tx1"/>
                </a:solidFill>
                <a:cs typeface="Arial" pitchFamily="34" charset="0"/>
              </a:rPr>
              <a:t> IDE Features and Benefits</a:t>
            </a:r>
          </a:p>
          <a:p>
            <a:pPr>
              <a:lnSpc>
                <a:spcPts val="2200"/>
              </a:lnSpc>
              <a:tabLst>
                <a:tab pos="228600" algn="l"/>
              </a:tabLst>
            </a:pPr>
            <a:r>
              <a:rPr lang="en-US" altLang="zh-CN" dirty="0" err="1" smtClean="0">
                <a:solidFill>
                  <a:schemeClr val="bg2"/>
                </a:solidFill>
                <a:cs typeface="Arial" pitchFamily="34" charset="0"/>
              </a:rPr>
              <a:t>Vivado</a:t>
            </a:r>
            <a:r>
              <a:rPr lang="en-US" altLang="zh-CN" dirty="0" smtClean="0">
                <a:solidFill>
                  <a:schemeClr val="bg2"/>
                </a:solidFill>
                <a:cs typeface="Arial" pitchFamily="34" charset="0"/>
              </a:rPr>
              <a:t> Design Suite Introduction</a:t>
            </a:r>
          </a:p>
          <a:p>
            <a:pPr>
              <a:lnSpc>
                <a:spcPts val="2200"/>
              </a:lnSpc>
              <a:tabLst>
                <a:tab pos="228600" algn="l"/>
              </a:tabLst>
            </a:pPr>
            <a:r>
              <a:rPr lang="en-US" altLang="zh-CN" dirty="0" err="1" smtClean="0">
                <a:solidFill>
                  <a:schemeClr val="bg2"/>
                </a:solidFill>
                <a:cs typeface="Arial" pitchFamily="34" charset="0"/>
              </a:rPr>
              <a:t>Vivado</a:t>
            </a:r>
            <a:r>
              <a:rPr lang="en-US" altLang="zh-CN" dirty="0" smtClean="0">
                <a:solidFill>
                  <a:schemeClr val="bg2"/>
                </a:solidFill>
                <a:cs typeface="Arial" pitchFamily="34" charset="0"/>
              </a:rPr>
              <a:t> Design Flow</a:t>
            </a:r>
          </a:p>
          <a:p>
            <a:pPr>
              <a:lnSpc>
                <a:spcPts val="2200"/>
              </a:lnSpc>
              <a:tabLst>
                <a:tab pos="228600" algn="l"/>
              </a:tabLst>
            </a:pPr>
            <a:r>
              <a:rPr lang="en-US" altLang="zh-CN" dirty="0" smtClean="0">
                <a:solidFill>
                  <a:schemeClr val="bg2"/>
                </a:solidFill>
                <a:cs typeface="Arial" pitchFamily="34" charset="0"/>
              </a:rPr>
              <a:t>Summary</a:t>
            </a:r>
          </a:p>
        </p:txBody>
      </p:sp>
      <p:sp>
        <p:nvSpPr>
          <p:cNvPr id="4" name="Title 3"/>
          <p:cNvSpPr>
            <a:spLocks noGrp="1"/>
          </p:cNvSpPr>
          <p:nvPr>
            <p:ph type="title"/>
          </p:nvPr>
        </p:nvSpPr>
        <p:spPr/>
        <p:txBody>
          <a:bodyPr/>
          <a:lstStyle/>
          <a:p>
            <a:r>
              <a:rPr lang="en-US" dirty="0" smtClean="0"/>
              <a:t>Outline</a:t>
            </a:r>
            <a:endParaRPr lang="en-US" dirty="0"/>
          </a:p>
        </p:txBody>
      </p:sp>
      <p:sp>
        <p:nvSpPr>
          <p:cNvPr id="3" name="Footer Placeholder 2"/>
          <p:cNvSpPr>
            <a:spLocks noGrp="1"/>
          </p:cNvSpPr>
          <p:nvPr>
            <p:ph type="ftr" sz="quarter" idx="3"/>
          </p:nvPr>
        </p:nvSpPr>
        <p:spPr/>
        <p:txBody>
          <a:bodyPr/>
          <a:lstStyle/>
          <a:p>
            <a:r>
              <a:rPr lang="en-US" smtClean="0"/>
              <a:t>© Copyright 2016 Xilinx</a:t>
            </a:r>
            <a:endParaRPr lang="en-US" dirty="0"/>
          </a:p>
        </p:txBody>
      </p:sp>
      <p:sp>
        <p:nvSpPr>
          <p:cNvPr id="6" name="Slide Number Placeholder 5"/>
          <p:cNvSpPr>
            <a:spLocks noGrp="1"/>
          </p:cNvSpPr>
          <p:nvPr>
            <p:ph type="sldNum" sz="quarter" idx="4"/>
          </p:nvPr>
        </p:nvSpPr>
        <p:spPr/>
        <p:txBody>
          <a:bodyPr/>
          <a:lstStyle/>
          <a:p>
            <a:pPr>
              <a:defRPr/>
            </a:pPr>
            <a:r>
              <a:rPr lang="en-US" smtClean="0"/>
              <a:t>Vivado Design Flow 12-</a:t>
            </a:r>
            <a:fld id="{060BD193-E118-4B16-863C-C8C12C675E3E}" type="slidenum">
              <a:rPr lang="en-US" smtClean="0"/>
              <a:pPr>
                <a:defRPr/>
              </a:pPr>
              <a:t>3</a:t>
            </a:fld>
            <a:endParaRPr lang="en-US" dirty="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09441" y="1327151"/>
            <a:ext cx="8763159" cy="4268337"/>
          </a:xfrm>
        </p:spPr>
        <p:txBody>
          <a:bodyPr/>
          <a:lstStyle/>
          <a:p>
            <a:pPr lvl="0"/>
            <a:r>
              <a:rPr lang="en-US" dirty="0"/>
              <a:t>Run Synthesis</a:t>
            </a:r>
          </a:p>
          <a:p>
            <a:pPr lvl="1"/>
            <a:r>
              <a:rPr lang="en-US" dirty="0"/>
              <a:t>Timing driven</a:t>
            </a:r>
          </a:p>
          <a:p>
            <a:pPr lvl="1"/>
            <a:r>
              <a:rPr lang="en-US" dirty="0"/>
              <a:t>Open Synthesized Design button: Loads synthesized </a:t>
            </a:r>
            <a:r>
              <a:rPr lang="en-US" dirty="0" err="1"/>
              <a:t>netlist</a:t>
            </a:r>
            <a:endParaRPr lang="en-US" dirty="0"/>
          </a:p>
          <a:p>
            <a:pPr lvl="0"/>
            <a:r>
              <a:rPr lang="en-US" dirty="0" smtClean="0"/>
              <a:t>Run Implement button: Runs implementation tools</a:t>
            </a:r>
          </a:p>
          <a:p>
            <a:pPr lvl="1"/>
            <a:r>
              <a:rPr lang="en-US" dirty="0" smtClean="0"/>
              <a:t>link, opt, </a:t>
            </a:r>
            <a:r>
              <a:rPr lang="en-US" dirty="0" err="1" smtClean="0"/>
              <a:t>power_opt</a:t>
            </a:r>
            <a:r>
              <a:rPr lang="en-US" dirty="0" smtClean="0"/>
              <a:t>, place, </a:t>
            </a:r>
            <a:r>
              <a:rPr lang="en-US" dirty="0" err="1" smtClean="0"/>
              <a:t>phys_opt</a:t>
            </a:r>
            <a:r>
              <a:rPr lang="en-US" dirty="0" smtClean="0"/>
              <a:t>, and route</a:t>
            </a:r>
          </a:p>
          <a:p>
            <a:pPr lvl="1"/>
            <a:r>
              <a:rPr lang="en-US" dirty="0" smtClean="0"/>
              <a:t>Open Implemented Design button: Loads implemented design</a:t>
            </a:r>
          </a:p>
          <a:p>
            <a:r>
              <a:rPr lang="en-US" dirty="0" smtClean="0"/>
              <a:t>Program and Debug: Launches programming and debugging tools</a:t>
            </a:r>
          </a:p>
          <a:p>
            <a:pPr lvl="1"/>
            <a:r>
              <a:rPr lang="en-US" dirty="0" smtClean="0"/>
              <a:t>Open Hardware Manager to program the FPGA</a:t>
            </a:r>
          </a:p>
          <a:p>
            <a:pPr lvl="1"/>
            <a:r>
              <a:rPr lang="en-US" dirty="0" smtClean="0"/>
              <a:t>Hardware Manager also contains debug capabilities</a:t>
            </a:r>
          </a:p>
        </p:txBody>
      </p:sp>
      <p:sp>
        <p:nvSpPr>
          <p:cNvPr id="3" name="Title 2"/>
          <p:cNvSpPr>
            <a:spLocks noGrp="1"/>
          </p:cNvSpPr>
          <p:nvPr>
            <p:ph type="title"/>
          </p:nvPr>
        </p:nvSpPr>
        <p:spPr/>
        <p:txBody>
          <a:bodyPr/>
          <a:lstStyle/>
          <a:p>
            <a:r>
              <a:rPr lang="en-US" smtClean="0"/>
              <a:t>Flow Navigator – RTL Project, cont’d…</a:t>
            </a:r>
            <a:endParaRPr lang="en-US" dirty="0"/>
          </a:p>
        </p:txBody>
      </p:sp>
      <p:pic>
        <p:nvPicPr>
          <p:cNvPr id="6" name="Picture 5"/>
          <p:cNvPicPr>
            <a:picLocks noChangeAspect="1"/>
          </p:cNvPicPr>
          <p:nvPr/>
        </p:nvPicPr>
        <p:blipFill>
          <a:blip r:embed="rId2"/>
          <a:stretch>
            <a:fillRect/>
          </a:stretch>
        </p:blipFill>
        <p:spPr>
          <a:xfrm>
            <a:off x="9513999" y="1600201"/>
            <a:ext cx="2065385" cy="4578113"/>
          </a:xfrm>
          <a:prstGeom prst="rect">
            <a:avLst/>
          </a:prstGeom>
        </p:spPr>
      </p:pic>
      <p:sp>
        <p:nvSpPr>
          <p:cNvPr id="7" name="Footer Placeholder 6"/>
          <p:cNvSpPr>
            <a:spLocks noGrp="1"/>
          </p:cNvSpPr>
          <p:nvPr>
            <p:ph type="ftr" sz="quarter" idx="3"/>
          </p:nvPr>
        </p:nvSpPr>
        <p:spPr/>
        <p:txBody>
          <a:bodyPr/>
          <a:lstStyle/>
          <a:p>
            <a:r>
              <a:rPr lang="en-US" smtClean="0"/>
              <a:t>© Copyright 2016 Xilinx</a:t>
            </a:r>
            <a:endParaRPr lang="en-US" dirty="0"/>
          </a:p>
        </p:txBody>
      </p:sp>
      <p:sp>
        <p:nvSpPr>
          <p:cNvPr id="8" name="Slide Number Placeholder 7"/>
          <p:cNvSpPr>
            <a:spLocks noGrp="1"/>
          </p:cNvSpPr>
          <p:nvPr>
            <p:ph type="sldNum" sz="quarter" idx="4"/>
          </p:nvPr>
        </p:nvSpPr>
        <p:spPr/>
        <p:txBody>
          <a:bodyPr/>
          <a:lstStyle/>
          <a:p>
            <a:pPr>
              <a:defRPr/>
            </a:pPr>
            <a:r>
              <a:rPr lang="en-US" smtClean="0"/>
              <a:t>Vivado Design Flow 12-</a:t>
            </a:r>
            <a:fld id="{060BD193-E118-4B16-863C-C8C12C675E3E}" type="slidenum">
              <a:rPr lang="en-US" smtClean="0"/>
              <a:pPr>
                <a:defRPr/>
              </a:pPr>
              <a:t>30</a:t>
            </a:fld>
            <a:endParaRPr lang="en-US" dirty="0"/>
          </a:p>
        </p:txBody>
      </p:sp>
    </p:spTree>
    <p:extLst>
      <p:ext uri="{BB962C8B-B14F-4D97-AF65-F5344CB8AC3E}">
        <p14:creationId xmlns:p14="http://schemas.microsoft.com/office/powerpoint/2010/main" val="331377597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09441" y="1327151"/>
            <a:ext cx="10495244" cy="4268337"/>
          </a:xfrm>
        </p:spPr>
        <p:txBody>
          <a:bodyPr/>
          <a:lstStyle/>
          <a:p>
            <a:r>
              <a:rPr lang="en-US" dirty="0" smtClean="0"/>
              <a:t>The </a:t>
            </a:r>
            <a:r>
              <a:rPr lang="en-US" dirty="0" err="1" smtClean="0"/>
              <a:t>Vivado</a:t>
            </a:r>
            <a:r>
              <a:rPr lang="en-US" dirty="0" smtClean="0"/>
              <a:t> simulator, XSIM, supports RTL, </a:t>
            </a:r>
            <a:r>
              <a:rPr lang="en-US" dirty="0" err="1" smtClean="0"/>
              <a:t>netlist</a:t>
            </a:r>
            <a:r>
              <a:rPr lang="en-US" dirty="0" smtClean="0"/>
              <a:t>, and timing simulation</a:t>
            </a:r>
          </a:p>
          <a:p>
            <a:r>
              <a:rPr lang="en-US" dirty="0" smtClean="0"/>
              <a:t>Part of the </a:t>
            </a:r>
            <a:r>
              <a:rPr lang="en-US" dirty="0" err="1" smtClean="0"/>
              <a:t>Vivado</a:t>
            </a:r>
            <a:r>
              <a:rPr lang="en-US" dirty="0" smtClean="0"/>
              <a:t> installation</a:t>
            </a:r>
          </a:p>
          <a:p>
            <a:endParaRPr lang="en-US" dirty="0"/>
          </a:p>
        </p:txBody>
      </p:sp>
      <p:sp>
        <p:nvSpPr>
          <p:cNvPr id="3" name="Title 2"/>
          <p:cNvSpPr>
            <a:spLocks noGrp="1"/>
          </p:cNvSpPr>
          <p:nvPr>
            <p:ph type="title"/>
          </p:nvPr>
        </p:nvSpPr>
        <p:spPr/>
        <p:txBody>
          <a:bodyPr/>
          <a:lstStyle/>
          <a:p>
            <a:r>
              <a:rPr lang="en-US" smtClean="0"/>
              <a:t>Simulation</a:t>
            </a:r>
            <a:endParaRPr 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7349" y="3079089"/>
            <a:ext cx="3771900" cy="1800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Footer Placeholder 5"/>
          <p:cNvSpPr>
            <a:spLocks noGrp="1"/>
          </p:cNvSpPr>
          <p:nvPr>
            <p:ph type="ftr" sz="quarter" idx="3"/>
          </p:nvPr>
        </p:nvSpPr>
        <p:spPr/>
        <p:txBody>
          <a:bodyPr/>
          <a:lstStyle/>
          <a:p>
            <a:r>
              <a:rPr lang="en-US" smtClean="0"/>
              <a:t>© Copyright 2016 Xilinx</a:t>
            </a:r>
            <a:endParaRPr lang="en-US" dirty="0"/>
          </a:p>
        </p:txBody>
      </p:sp>
      <p:sp>
        <p:nvSpPr>
          <p:cNvPr id="7" name="Slide Number Placeholder 6"/>
          <p:cNvSpPr>
            <a:spLocks noGrp="1"/>
          </p:cNvSpPr>
          <p:nvPr>
            <p:ph type="sldNum" sz="quarter" idx="4"/>
          </p:nvPr>
        </p:nvSpPr>
        <p:spPr/>
        <p:txBody>
          <a:bodyPr/>
          <a:lstStyle/>
          <a:p>
            <a:pPr>
              <a:defRPr/>
            </a:pPr>
            <a:r>
              <a:rPr lang="en-US" smtClean="0"/>
              <a:t>Vivado Design Flow 12-</a:t>
            </a:r>
            <a:fld id="{060BD193-E118-4B16-863C-C8C12C675E3E}" type="slidenum">
              <a:rPr lang="en-US" smtClean="0"/>
              <a:pPr>
                <a:defRPr/>
              </a:pPr>
              <a:t>31</a:t>
            </a:fld>
            <a:endParaRPr lang="en-US" dirty="0"/>
          </a:p>
        </p:txBody>
      </p:sp>
      <p:pic>
        <p:nvPicPr>
          <p:cNvPr id="10" name="Picture 9"/>
          <p:cNvPicPr>
            <a:picLocks noChangeAspect="1"/>
          </p:cNvPicPr>
          <p:nvPr/>
        </p:nvPicPr>
        <p:blipFill>
          <a:blip r:embed="rId3"/>
          <a:stretch>
            <a:fillRect/>
          </a:stretch>
        </p:blipFill>
        <p:spPr>
          <a:xfrm>
            <a:off x="4606525" y="2333624"/>
            <a:ext cx="7376065" cy="3914775"/>
          </a:xfrm>
          <a:prstGeom prst="rect">
            <a:avLst/>
          </a:prstGeom>
        </p:spPr>
      </p:pic>
    </p:spTree>
    <p:extLst>
      <p:ext uri="{BB962C8B-B14F-4D97-AF65-F5344CB8AC3E}">
        <p14:creationId xmlns:p14="http://schemas.microsoft.com/office/powerpoint/2010/main" val="123143289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09441" y="1327151"/>
            <a:ext cx="5184690" cy="4268337"/>
          </a:xfrm>
        </p:spPr>
        <p:txBody>
          <a:bodyPr/>
          <a:lstStyle/>
          <a:p>
            <a:pPr lvl="0"/>
            <a:r>
              <a:rPr lang="en-US" dirty="0" err="1" smtClean="0"/>
              <a:t>Testbench</a:t>
            </a:r>
            <a:r>
              <a:rPr lang="en-US" dirty="0" smtClean="0"/>
              <a:t> sources (*.V or *.VHD) must be added separately from design sources</a:t>
            </a:r>
          </a:p>
          <a:p>
            <a:pPr lvl="1"/>
            <a:r>
              <a:rPr lang="en-US" dirty="0" smtClean="0"/>
              <a:t>In the Flow Navigator, click Add Sources</a:t>
            </a:r>
          </a:p>
          <a:p>
            <a:pPr lvl="1"/>
            <a:r>
              <a:rPr lang="en-US" dirty="0" smtClean="0"/>
              <a:t>Select Add or Create Simulation Sources option and click Next</a:t>
            </a:r>
          </a:p>
          <a:p>
            <a:pPr lvl="1"/>
            <a:r>
              <a:rPr lang="en-US" dirty="0" smtClean="0"/>
              <a:t>Click on the Green + button, add files…, add directories… if the </a:t>
            </a:r>
            <a:r>
              <a:rPr lang="en-US" dirty="0" err="1" smtClean="0"/>
              <a:t>testbench</a:t>
            </a:r>
            <a:r>
              <a:rPr lang="en-US" dirty="0" smtClean="0"/>
              <a:t> file is already available or click on Create File… button to create a new </a:t>
            </a:r>
            <a:r>
              <a:rPr lang="en-US" dirty="0" err="1" smtClean="0"/>
              <a:t>testbench</a:t>
            </a:r>
            <a:r>
              <a:rPr lang="en-US" dirty="0" smtClean="0"/>
              <a:t> file</a:t>
            </a:r>
          </a:p>
          <a:p>
            <a:pPr lvl="1"/>
            <a:r>
              <a:rPr lang="en-US" dirty="0" smtClean="0"/>
              <a:t>Select a file type- Verilog, Verilog Header, </a:t>
            </a:r>
            <a:r>
              <a:rPr lang="en-US" dirty="0" err="1" smtClean="0"/>
              <a:t>SystemVerilog</a:t>
            </a:r>
            <a:r>
              <a:rPr lang="en-US" dirty="0" smtClean="0"/>
              <a:t>, or VHDL </a:t>
            </a:r>
          </a:p>
          <a:p>
            <a:pPr lvl="1"/>
            <a:r>
              <a:rPr lang="en-US" dirty="0" smtClean="0"/>
              <a:t>Browse to an existing </a:t>
            </a:r>
            <a:r>
              <a:rPr lang="en-US" dirty="0" err="1" smtClean="0"/>
              <a:t>testbench</a:t>
            </a:r>
            <a:r>
              <a:rPr lang="en-US" dirty="0" smtClean="0"/>
              <a:t> or enter a filename to create</a:t>
            </a:r>
            <a:endParaRPr lang="en-US" dirty="0"/>
          </a:p>
        </p:txBody>
      </p:sp>
      <p:sp>
        <p:nvSpPr>
          <p:cNvPr id="3" name="Title 2"/>
          <p:cNvSpPr>
            <a:spLocks noGrp="1"/>
          </p:cNvSpPr>
          <p:nvPr>
            <p:ph type="title"/>
          </p:nvPr>
        </p:nvSpPr>
        <p:spPr/>
        <p:txBody>
          <a:bodyPr/>
          <a:lstStyle/>
          <a:p>
            <a:r>
              <a:rPr lang="en-US" smtClean="0"/>
              <a:t>Adding Testbench Files</a:t>
            </a:r>
            <a:endParaRPr lang="en-US" dirty="0"/>
          </a:p>
        </p:txBody>
      </p:sp>
      <p:sp>
        <p:nvSpPr>
          <p:cNvPr id="6" name="Footer Placeholder 5"/>
          <p:cNvSpPr>
            <a:spLocks noGrp="1"/>
          </p:cNvSpPr>
          <p:nvPr>
            <p:ph type="ftr" sz="quarter" idx="3"/>
          </p:nvPr>
        </p:nvSpPr>
        <p:spPr/>
        <p:txBody>
          <a:bodyPr/>
          <a:lstStyle/>
          <a:p>
            <a:r>
              <a:rPr lang="en-US" smtClean="0"/>
              <a:t>© Copyright 2016 Xilinx</a:t>
            </a:r>
            <a:endParaRPr lang="en-US" dirty="0"/>
          </a:p>
        </p:txBody>
      </p:sp>
      <p:sp>
        <p:nvSpPr>
          <p:cNvPr id="7" name="Slide Number Placeholder 6"/>
          <p:cNvSpPr>
            <a:spLocks noGrp="1"/>
          </p:cNvSpPr>
          <p:nvPr>
            <p:ph type="sldNum" sz="quarter" idx="4"/>
          </p:nvPr>
        </p:nvSpPr>
        <p:spPr/>
        <p:txBody>
          <a:bodyPr/>
          <a:lstStyle/>
          <a:p>
            <a:pPr>
              <a:defRPr/>
            </a:pPr>
            <a:r>
              <a:rPr lang="en-US" smtClean="0"/>
              <a:t>Vivado Design Flow 12-</a:t>
            </a:r>
            <a:fld id="{060BD193-E118-4B16-863C-C8C12C675E3E}" type="slidenum">
              <a:rPr lang="en-US" smtClean="0"/>
              <a:pPr>
                <a:defRPr/>
              </a:pPr>
              <a:t>32</a:t>
            </a:fld>
            <a:endParaRPr lang="en-US" dirty="0"/>
          </a:p>
        </p:txBody>
      </p:sp>
      <p:pic>
        <p:nvPicPr>
          <p:cNvPr id="11" name="Picture 2" descr="c:\temp\SNAGHTML1dfd0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22684" y="1338349"/>
            <a:ext cx="4763897" cy="295198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p:cNvPicPr>
            <a:picLocks noChangeAspect="1"/>
          </p:cNvPicPr>
          <p:nvPr/>
        </p:nvPicPr>
        <p:blipFill>
          <a:blip r:embed="rId3"/>
          <a:stretch>
            <a:fillRect/>
          </a:stretch>
        </p:blipFill>
        <p:spPr>
          <a:xfrm>
            <a:off x="6786142" y="3224212"/>
            <a:ext cx="4681957" cy="3085055"/>
          </a:xfrm>
          <a:prstGeom prst="rect">
            <a:avLst/>
          </a:prstGeom>
        </p:spPr>
      </p:pic>
    </p:spTree>
    <p:extLst>
      <p:ext uri="{BB962C8B-B14F-4D97-AF65-F5344CB8AC3E}">
        <p14:creationId xmlns:p14="http://schemas.microsoft.com/office/powerpoint/2010/main" val="385585380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09441" y="1327151"/>
            <a:ext cx="5747397" cy="4268337"/>
          </a:xfrm>
        </p:spPr>
        <p:txBody>
          <a:bodyPr/>
          <a:lstStyle/>
          <a:p>
            <a:r>
              <a:rPr lang="en-US" dirty="0"/>
              <a:t>Allows selection of compilation and simulation </a:t>
            </a:r>
            <a:r>
              <a:rPr lang="en-US" dirty="0" smtClean="0"/>
              <a:t>properties</a:t>
            </a:r>
          </a:p>
          <a:p>
            <a:pPr lvl="1"/>
            <a:r>
              <a:rPr lang="en-US" dirty="0" smtClean="0"/>
              <a:t>From the Flow Navigator, click Simulation Settings</a:t>
            </a:r>
          </a:p>
          <a:p>
            <a:pPr lvl="1"/>
            <a:r>
              <a:rPr lang="en-US" dirty="0" smtClean="0"/>
              <a:t>The simulation top module is the </a:t>
            </a:r>
            <a:r>
              <a:rPr lang="en-US" dirty="0" err="1" smtClean="0"/>
              <a:t>testbench</a:t>
            </a:r>
            <a:r>
              <a:rPr lang="en-US" dirty="0" smtClean="0"/>
              <a:t> you have written and specify</a:t>
            </a:r>
          </a:p>
          <a:p>
            <a:pPr lvl="1"/>
            <a:r>
              <a:rPr lang="en-US" dirty="0" smtClean="0"/>
              <a:t>Additional options can be entered</a:t>
            </a:r>
          </a:p>
          <a:p>
            <a:pPr lvl="2"/>
            <a:r>
              <a:rPr lang="en-US" dirty="0" smtClean="0"/>
              <a:t>More Compilation Options field under Compilation tab</a:t>
            </a:r>
          </a:p>
          <a:p>
            <a:pPr lvl="2"/>
            <a:r>
              <a:rPr lang="en-US" dirty="0" smtClean="0"/>
              <a:t>More Simulation Options field under Simulation tab</a:t>
            </a:r>
            <a:endParaRPr lang="en-US" dirty="0"/>
          </a:p>
          <a:p>
            <a:r>
              <a:rPr lang="en-US" dirty="0" smtClean="0"/>
              <a:t>Refer to the </a:t>
            </a:r>
            <a:r>
              <a:rPr lang="en-US" dirty="0" err="1" smtClean="0"/>
              <a:t>Vivado</a:t>
            </a:r>
            <a:r>
              <a:rPr lang="en-US" dirty="0" smtClean="0"/>
              <a:t> Design Suite Simulation Guide (UG900) for more information</a:t>
            </a:r>
            <a:endParaRPr lang="en-US" dirty="0"/>
          </a:p>
        </p:txBody>
      </p:sp>
      <p:sp>
        <p:nvSpPr>
          <p:cNvPr id="3" name="Title 2"/>
          <p:cNvSpPr>
            <a:spLocks noGrp="1"/>
          </p:cNvSpPr>
          <p:nvPr>
            <p:ph type="title"/>
          </p:nvPr>
        </p:nvSpPr>
        <p:spPr/>
        <p:txBody>
          <a:bodyPr/>
          <a:lstStyle/>
          <a:p>
            <a:r>
              <a:rPr lang="en-US" smtClean="0"/>
              <a:t>Simulation Settings</a:t>
            </a:r>
            <a:endParaRPr lang="en-US" dirty="0"/>
          </a:p>
        </p:txBody>
      </p:sp>
      <p:pic>
        <p:nvPicPr>
          <p:cNvPr id="6" name="Picture 5"/>
          <p:cNvPicPr>
            <a:picLocks noChangeAspect="1"/>
          </p:cNvPicPr>
          <p:nvPr/>
        </p:nvPicPr>
        <p:blipFill>
          <a:blip r:embed="rId2"/>
          <a:stretch>
            <a:fillRect/>
          </a:stretch>
        </p:blipFill>
        <p:spPr>
          <a:xfrm>
            <a:off x="6477000" y="1352550"/>
            <a:ext cx="5236916" cy="4838525"/>
          </a:xfrm>
          <a:prstGeom prst="rect">
            <a:avLst/>
          </a:prstGeom>
        </p:spPr>
      </p:pic>
      <p:sp>
        <p:nvSpPr>
          <p:cNvPr id="7" name="Footer Placeholder 6"/>
          <p:cNvSpPr>
            <a:spLocks noGrp="1"/>
          </p:cNvSpPr>
          <p:nvPr>
            <p:ph type="ftr" sz="quarter" idx="3"/>
          </p:nvPr>
        </p:nvSpPr>
        <p:spPr/>
        <p:txBody>
          <a:bodyPr/>
          <a:lstStyle/>
          <a:p>
            <a:r>
              <a:rPr lang="en-US" smtClean="0"/>
              <a:t>© Copyright 2016 Xilinx</a:t>
            </a:r>
            <a:endParaRPr lang="en-US" dirty="0"/>
          </a:p>
        </p:txBody>
      </p:sp>
      <p:sp>
        <p:nvSpPr>
          <p:cNvPr id="8" name="Slide Number Placeholder 7"/>
          <p:cNvSpPr>
            <a:spLocks noGrp="1"/>
          </p:cNvSpPr>
          <p:nvPr>
            <p:ph type="sldNum" sz="quarter" idx="4"/>
          </p:nvPr>
        </p:nvSpPr>
        <p:spPr/>
        <p:txBody>
          <a:bodyPr/>
          <a:lstStyle/>
          <a:p>
            <a:pPr>
              <a:defRPr/>
            </a:pPr>
            <a:r>
              <a:rPr lang="en-US" smtClean="0"/>
              <a:t>Vivado Design Flow 12-</a:t>
            </a:r>
            <a:fld id="{060BD193-E118-4B16-863C-C8C12C675E3E}" type="slidenum">
              <a:rPr lang="en-US" smtClean="0"/>
              <a:pPr>
                <a:defRPr/>
              </a:pPr>
              <a:t>33</a:t>
            </a:fld>
            <a:endParaRPr lang="en-US" dirty="0"/>
          </a:p>
        </p:txBody>
      </p:sp>
    </p:spTree>
    <p:extLst>
      <p:ext uri="{BB962C8B-B14F-4D97-AF65-F5344CB8AC3E}">
        <p14:creationId xmlns:p14="http://schemas.microsoft.com/office/powerpoint/2010/main" val="161003035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lvl="0"/>
            <a:r>
              <a:rPr lang="en-US" dirty="0"/>
              <a:t>Graphical waveform display</a:t>
            </a:r>
          </a:p>
          <a:p>
            <a:pPr lvl="0"/>
            <a:r>
              <a:rPr lang="en-US" dirty="0"/>
              <a:t>Toolbar buttons for adding markers, measuring delays, and zooming</a:t>
            </a:r>
          </a:p>
          <a:p>
            <a:pPr lvl="0"/>
            <a:r>
              <a:rPr lang="en-US" dirty="0"/>
              <a:t>Buses can be expanded to view individual signals</a:t>
            </a:r>
          </a:p>
          <a:p>
            <a:pPr lvl="0"/>
            <a:r>
              <a:rPr lang="en-US" dirty="0"/>
              <a:t>Dividers can be inserted to visually isolate groups of related </a:t>
            </a:r>
            <a:r>
              <a:rPr lang="en-US" dirty="0" smtClean="0"/>
              <a:t>signals</a:t>
            </a:r>
          </a:p>
          <a:p>
            <a:pPr lvl="0"/>
            <a:r>
              <a:rPr lang="en-US" dirty="0" smtClean="0"/>
              <a:t>Console displays any messages output from </a:t>
            </a:r>
            <a:r>
              <a:rPr lang="en-US" dirty="0" err="1" smtClean="0"/>
              <a:t>testbench</a:t>
            </a:r>
            <a:endParaRPr lang="en-US" dirty="0"/>
          </a:p>
          <a:p>
            <a:pPr lvl="0"/>
            <a:r>
              <a:rPr lang="en-US" dirty="0"/>
              <a:t>By default, the top-level signals are displayed</a:t>
            </a:r>
          </a:p>
          <a:p>
            <a:endParaRPr lang="en-US" dirty="0"/>
          </a:p>
        </p:txBody>
      </p:sp>
      <p:sp>
        <p:nvSpPr>
          <p:cNvPr id="3" name="Title 2"/>
          <p:cNvSpPr>
            <a:spLocks noGrp="1"/>
          </p:cNvSpPr>
          <p:nvPr>
            <p:ph type="title"/>
          </p:nvPr>
        </p:nvSpPr>
        <p:spPr/>
        <p:txBody>
          <a:bodyPr/>
          <a:lstStyle/>
          <a:p>
            <a:r>
              <a:rPr lang="en-US" dirty="0" smtClean="0"/>
              <a:t>Simulation Results</a:t>
            </a:r>
            <a:endParaRPr lang="en-US" dirty="0"/>
          </a:p>
        </p:txBody>
      </p:sp>
      <p:sp>
        <p:nvSpPr>
          <p:cNvPr id="6" name="Footer Placeholder 5"/>
          <p:cNvSpPr>
            <a:spLocks noGrp="1"/>
          </p:cNvSpPr>
          <p:nvPr>
            <p:ph type="ftr" sz="quarter" idx="3"/>
          </p:nvPr>
        </p:nvSpPr>
        <p:spPr/>
        <p:txBody>
          <a:bodyPr/>
          <a:lstStyle/>
          <a:p>
            <a:r>
              <a:rPr lang="en-US" smtClean="0"/>
              <a:t>© Copyright 2016 Xilinx</a:t>
            </a:r>
            <a:endParaRPr lang="en-US" dirty="0"/>
          </a:p>
        </p:txBody>
      </p:sp>
      <p:sp>
        <p:nvSpPr>
          <p:cNvPr id="7" name="Slide Number Placeholder 6"/>
          <p:cNvSpPr>
            <a:spLocks noGrp="1"/>
          </p:cNvSpPr>
          <p:nvPr>
            <p:ph type="sldNum" sz="quarter" idx="4"/>
          </p:nvPr>
        </p:nvSpPr>
        <p:spPr/>
        <p:txBody>
          <a:bodyPr/>
          <a:lstStyle/>
          <a:p>
            <a:pPr>
              <a:defRPr/>
            </a:pPr>
            <a:r>
              <a:rPr lang="en-US" smtClean="0"/>
              <a:t>Vivado Design Flow 12-</a:t>
            </a:r>
            <a:fld id="{060BD193-E118-4B16-863C-C8C12C675E3E}" type="slidenum">
              <a:rPr lang="en-US" smtClean="0"/>
              <a:pPr>
                <a:defRPr/>
              </a:pPr>
              <a:t>34</a:t>
            </a:fld>
            <a:endParaRPr lang="en-US" dirty="0"/>
          </a:p>
        </p:txBody>
      </p:sp>
    </p:spTree>
    <p:extLst>
      <p:ext uri="{BB962C8B-B14F-4D97-AF65-F5344CB8AC3E}">
        <p14:creationId xmlns:p14="http://schemas.microsoft.com/office/powerpoint/2010/main" val="253295388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lvl="0"/>
            <a:r>
              <a:rPr lang="en-US" dirty="0" smtClean="0"/>
              <a:t>Sources, RTL </a:t>
            </a:r>
            <a:r>
              <a:rPr lang="en-US" dirty="0" err="1" smtClean="0"/>
              <a:t>Netlist</a:t>
            </a:r>
            <a:r>
              <a:rPr lang="en-US" dirty="0" smtClean="0"/>
              <a:t>, and Device Constraints tabs available</a:t>
            </a:r>
          </a:p>
          <a:p>
            <a:pPr lvl="0"/>
            <a:r>
              <a:rPr lang="en-US" dirty="0" smtClean="0"/>
              <a:t>Properties </a:t>
            </a:r>
            <a:r>
              <a:rPr lang="en-US" dirty="0"/>
              <a:t>of selected items</a:t>
            </a:r>
          </a:p>
          <a:p>
            <a:pPr lvl="0"/>
            <a:r>
              <a:rPr lang="en-US" dirty="0" smtClean="0"/>
              <a:t>Generate DRC and Noise reports</a:t>
            </a:r>
          </a:p>
          <a:p>
            <a:pPr lvl="0"/>
            <a:r>
              <a:rPr lang="en-US" dirty="0" smtClean="0"/>
              <a:t>RTL </a:t>
            </a:r>
            <a:r>
              <a:rPr lang="en-US" dirty="0"/>
              <a:t>Schematic View</a:t>
            </a:r>
          </a:p>
          <a:p>
            <a:pPr lvl="0"/>
            <a:r>
              <a:rPr lang="en-US" dirty="0"/>
              <a:t>Views </a:t>
            </a:r>
            <a:r>
              <a:rPr lang="en-US" i="1" dirty="0"/>
              <a:t>can be selected </a:t>
            </a:r>
            <a:r>
              <a:rPr lang="en-US" dirty="0"/>
              <a:t>by </a:t>
            </a:r>
            <a:r>
              <a:rPr lang="en-US" dirty="0" smtClean="0"/>
              <a:t>purpose</a:t>
            </a:r>
          </a:p>
          <a:p>
            <a:pPr lvl="1"/>
            <a:r>
              <a:rPr lang="en-US" dirty="0" smtClean="0"/>
              <a:t>Clock Planning</a:t>
            </a:r>
          </a:p>
          <a:p>
            <a:pPr lvl="1"/>
            <a:r>
              <a:rPr lang="en-US" dirty="0" smtClean="0"/>
              <a:t>I/O </a:t>
            </a:r>
            <a:r>
              <a:rPr lang="en-US" dirty="0"/>
              <a:t>Planning</a:t>
            </a:r>
          </a:p>
          <a:p>
            <a:pPr lvl="1"/>
            <a:r>
              <a:rPr lang="en-US" dirty="0" err="1" smtClean="0"/>
              <a:t>Floorplanning</a:t>
            </a:r>
            <a:endParaRPr lang="en-US" dirty="0"/>
          </a:p>
        </p:txBody>
      </p:sp>
      <p:sp>
        <p:nvSpPr>
          <p:cNvPr id="3" name="Title 2"/>
          <p:cNvSpPr>
            <a:spLocks noGrp="1"/>
          </p:cNvSpPr>
          <p:nvPr>
            <p:ph type="title"/>
          </p:nvPr>
        </p:nvSpPr>
        <p:spPr/>
        <p:txBody>
          <a:bodyPr/>
          <a:lstStyle/>
          <a:p>
            <a:r>
              <a:rPr lang="en-US" dirty="0" smtClean="0"/>
              <a:t>After Elaboration</a:t>
            </a:r>
            <a:endParaRPr lang="en-US" dirty="0"/>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8752" y="3648813"/>
            <a:ext cx="7651115" cy="28483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5"/>
          <p:cNvPicPr>
            <a:picLocks noChangeAspect="1"/>
          </p:cNvPicPr>
          <p:nvPr/>
        </p:nvPicPr>
        <p:blipFill>
          <a:blip r:embed="rId4"/>
          <a:stretch>
            <a:fillRect/>
          </a:stretch>
        </p:blipFill>
        <p:spPr>
          <a:xfrm>
            <a:off x="9666598" y="1617056"/>
            <a:ext cx="1912786" cy="998307"/>
          </a:xfrm>
          <a:prstGeom prst="rect">
            <a:avLst/>
          </a:prstGeom>
        </p:spPr>
      </p:pic>
      <p:sp>
        <p:nvSpPr>
          <p:cNvPr id="7" name="Footer Placeholder 6"/>
          <p:cNvSpPr>
            <a:spLocks noGrp="1"/>
          </p:cNvSpPr>
          <p:nvPr>
            <p:ph type="ftr" sz="quarter" idx="3"/>
          </p:nvPr>
        </p:nvSpPr>
        <p:spPr/>
        <p:txBody>
          <a:bodyPr/>
          <a:lstStyle/>
          <a:p>
            <a:r>
              <a:rPr lang="en-US" smtClean="0"/>
              <a:t>© Copyright 2016 Xilinx</a:t>
            </a:r>
            <a:endParaRPr lang="en-US" dirty="0"/>
          </a:p>
        </p:txBody>
      </p:sp>
      <p:sp>
        <p:nvSpPr>
          <p:cNvPr id="8" name="Slide Number Placeholder 7"/>
          <p:cNvSpPr>
            <a:spLocks noGrp="1"/>
          </p:cNvSpPr>
          <p:nvPr>
            <p:ph type="sldNum" sz="quarter" idx="4"/>
          </p:nvPr>
        </p:nvSpPr>
        <p:spPr/>
        <p:txBody>
          <a:bodyPr/>
          <a:lstStyle/>
          <a:p>
            <a:pPr>
              <a:defRPr/>
            </a:pPr>
            <a:r>
              <a:rPr lang="en-US" smtClean="0"/>
              <a:t>Vivado Design Flow 12-</a:t>
            </a:r>
            <a:fld id="{060BD193-E118-4B16-863C-C8C12C675E3E}" type="slidenum">
              <a:rPr lang="en-US" smtClean="0"/>
              <a:pPr>
                <a:defRPr/>
              </a:pPr>
              <a:t>35</a:t>
            </a:fld>
            <a:endParaRPr lang="en-US" dirty="0"/>
          </a:p>
        </p:txBody>
      </p:sp>
    </p:spTree>
    <p:extLst>
      <p:ext uri="{BB962C8B-B14F-4D97-AF65-F5344CB8AC3E}">
        <p14:creationId xmlns:p14="http://schemas.microsoft.com/office/powerpoint/2010/main" val="189719532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72908" y="1858952"/>
            <a:ext cx="6021388" cy="39070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Content Placeholder 1"/>
          <p:cNvSpPr>
            <a:spLocks noGrp="1"/>
          </p:cNvSpPr>
          <p:nvPr>
            <p:ph idx="1"/>
          </p:nvPr>
        </p:nvSpPr>
        <p:spPr>
          <a:xfrm>
            <a:off x="609441" y="1327151"/>
            <a:ext cx="6028751" cy="4268337"/>
          </a:xfrm>
        </p:spPr>
        <p:txBody>
          <a:bodyPr/>
          <a:lstStyle/>
          <a:p>
            <a:r>
              <a:rPr lang="en-US" dirty="0" smtClean="0"/>
              <a:t>The </a:t>
            </a:r>
            <a:r>
              <a:rPr lang="en-US" dirty="0"/>
              <a:t>Flow Navigator </a:t>
            </a:r>
            <a:r>
              <a:rPr lang="en-US" dirty="0" smtClean="0"/>
              <a:t>includes access to Constraints Wizard, Edit </a:t>
            </a:r>
            <a:r>
              <a:rPr lang="en-US" dirty="0"/>
              <a:t>Timing Constraints, </a:t>
            </a:r>
            <a:r>
              <a:rPr lang="en-US" dirty="0" smtClean="0"/>
              <a:t>Set Up Debug, Report </a:t>
            </a:r>
            <a:r>
              <a:rPr lang="en-US" dirty="0"/>
              <a:t>Timing Summary, Report Clock Networks, Report Clock Interaction, Report DRC, Report Noise, Report Utilization, Report Power, and Schematic </a:t>
            </a:r>
            <a:r>
              <a:rPr lang="en-US" dirty="0" smtClean="0"/>
              <a:t>utilities</a:t>
            </a:r>
          </a:p>
          <a:p>
            <a:r>
              <a:rPr lang="en-US" dirty="0" smtClean="0"/>
              <a:t>The schematic view will be opened including input/output buffers</a:t>
            </a:r>
          </a:p>
          <a:p>
            <a:pPr lvl="0"/>
            <a:r>
              <a:rPr lang="en-US" dirty="0"/>
              <a:t>Views can selected by purpose</a:t>
            </a:r>
          </a:p>
          <a:p>
            <a:pPr lvl="1"/>
            <a:r>
              <a:rPr lang="en-US" dirty="0" smtClean="0"/>
              <a:t>I/O Planning, Clock Planning, </a:t>
            </a:r>
            <a:r>
              <a:rPr lang="en-US" dirty="0" err="1" smtClean="0"/>
              <a:t>Floorplanning</a:t>
            </a:r>
            <a:r>
              <a:rPr lang="en-US" dirty="0" smtClean="0"/>
              <a:t>, Debug, Timing Analysis</a:t>
            </a:r>
          </a:p>
          <a:p>
            <a:pPr lvl="2"/>
            <a:r>
              <a:rPr lang="en-US" dirty="0" smtClean="0"/>
              <a:t>All </a:t>
            </a:r>
            <a:r>
              <a:rPr lang="en-US" dirty="0"/>
              <a:t>timing information is only an estimate (until implementation has completed</a:t>
            </a:r>
            <a:r>
              <a:rPr lang="en-US" dirty="0" smtClean="0"/>
              <a:t>)</a:t>
            </a:r>
            <a:endParaRPr lang="en-US" dirty="0"/>
          </a:p>
          <a:p>
            <a:endParaRPr lang="en-US" dirty="0"/>
          </a:p>
        </p:txBody>
      </p:sp>
      <p:sp>
        <p:nvSpPr>
          <p:cNvPr id="3" name="Title 2"/>
          <p:cNvSpPr>
            <a:spLocks noGrp="1"/>
          </p:cNvSpPr>
          <p:nvPr>
            <p:ph type="title"/>
          </p:nvPr>
        </p:nvSpPr>
        <p:spPr/>
        <p:txBody>
          <a:bodyPr/>
          <a:lstStyle/>
          <a:p>
            <a:r>
              <a:rPr lang="en-US" dirty="0" smtClean="0"/>
              <a:t>After Synthesis</a:t>
            </a:r>
            <a:endParaRPr lang="en-US" dirty="0"/>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38192" y="1412874"/>
            <a:ext cx="2000726" cy="29423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41813" y="1412874"/>
            <a:ext cx="1855267" cy="15741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Footer Placeholder 5"/>
          <p:cNvSpPr>
            <a:spLocks noGrp="1"/>
          </p:cNvSpPr>
          <p:nvPr>
            <p:ph type="ftr" sz="quarter" idx="3"/>
          </p:nvPr>
        </p:nvSpPr>
        <p:spPr/>
        <p:txBody>
          <a:bodyPr/>
          <a:lstStyle/>
          <a:p>
            <a:r>
              <a:rPr lang="en-US" smtClean="0"/>
              <a:t>© Copyright 2016 Xilinx</a:t>
            </a:r>
            <a:endParaRPr lang="en-US" dirty="0"/>
          </a:p>
        </p:txBody>
      </p:sp>
      <p:sp>
        <p:nvSpPr>
          <p:cNvPr id="7" name="Slide Number Placeholder 6"/>
          <p:cNvSpPr>
            <a:spLocks noGrp="1"/>
          </p:cNvSpPr>
          <p:nvPr>
            <p:ph type="sldNum" sz="quarter" idx="4"/>
          </p:nvPr>
        </p:nvSpPr>
        <p:spPr/>
        <p:txBody>
          <a:bodyPr/>
          <a:lstStyle/>
          <a:p>
            <a:pPr>
              <a:defRPr/>
            </a:pPr>
            <a:r>
              <a:rPr lang="en-US" smtClean="0"/>
              <a:t>Vivado Design Flow 12-</a:t>
            </a:r>
            <a:fld id="{060BD193-E118-4B16-863C-C8C12C675E3E}" type="slidenum">
              <a:rPr lang="en-US" smtClean="0"/>
              <a:pPr>
                <a:defRPr/>
              </a:pPr>
              <a:t>36</a:t>
            </a:fld>
            <a:endParaRPr lang="en-US" dirty="0"/>
          </a:p>
        </p:txBody>
      </p:sp>
    </p:spTree>
    <p:extLst>
      <p:ext uri="{BB962C8B-B14F-4D97-AF65-F5344CB8AC3E}">
        <p14:creationId xmlns:p14="http://schemas.microsoft.com/office/powerpoint/2010/main" val="156027040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09441" y="1327151"/>
            <a:ext cx="6667977" cy="4268337"/>
          </a:xfrm>
        </p:spPr>
        <p:txBody>
          <a:bodyPr/>
          <a:lstStyle/>
          <a:p>
            <a:pPr lvl="0"/>
            <a:r>
              <a:rPr lang="en-US" dirty="0"/>
              <a:t>Sources and Netlist tabs do not change</a:t>
            </a:r>
          </a:p>
          <a:p>
            <a:pPr lvl="1"/>
            <a:r>
              <a:rPr lang="en-US" dirty="0" smtClean="0"/>
              <a:t>As </a:t>
            </a:r>
            <a:r>
              <a:rPr lang="en-US" dirty="0"/>
              <a:t>each resources </a:t>
            </a:r>
            <a:r>
              <a:rPr lang="en-US" dirty="0" smtClean="0"/>
              <a:t>in the </a:t>
            </a:r>
            <a:r>
              <a:rPr lang="en-US" dirty="0" err="1" smtClean="0"/>
              <a:t>Netlist</a:t>
            </a:r>
            <a:r>
              <a:rPr lang="en-US" dirty="0" smtClean="0"/>
              <a:t> tab is </a:t>
            </a:r>
            <a:r>
              <a:rPr lang="en-US" dirty="0"/>
              <a:t>selected, it will show the exact placement of the resource on the </a:t>
            </a:r>
            <a:r>
              <a:rPr lang="en-US" dirty="0" smtClean="0"/>
              <a:t>die in the </a:t>
            </a:r>
            <a:r>
              <a:rPr lang="en-US" dirty="0"/>
              <a:t>Device </a:t>
            </a:r>
            <a:r>
              <a:rPr lang="en-US" dirty="0" smtClean="0"/>
              <a:t>view</a:t>
            </a:r>
          </a:p>
          <a:p>
            <a:pPr lvl="1"/>
            <a:r>
              <a:rPr lang="en-US" dirty="0" smtClean="0"/>
              <a:t>As </a:t>
            </a:r>
            <a:r>
              <a:rPr lang="en-US" dirty="0"/>
              <a:t>each path is selected, the placement of the logic and its connections is shown in the Device </a:t>
            </a:r>
            <a:r>
              <a:rPr lang="en-US" dirty="0" smtClean="0"/>
              <a:t>view</a:t>
            </a:r>
          </a:p>
          <a:p>
            <a:pPr lvl="1"/>
            <a:r>
              <a:rPr lang="en-US" dirty="0" smtClean="0"/>
              <a:t>This </a:t>
            </a:r>
            <a:r>
              <a:rPr lang="en-US" dirty="0"/>
              <a:t>is the cross-probing feature that helps with static timing analysis</a:t>
            </a:r>
          </a:p>
          <a:p>
            <a:pPr lvl="0"/>
            <a:r>
              <a:rPr lang="en-US" dirty="0" smtClean="0"/>
              <a:t>Views </a:t>
            </a:r>
            <a:r>
              <a:rPr lang="en-US" dirty="0"/>
              <a:t>can selected by purpose</a:t>
            </a:r>
          </a:p>
          <a:p>
            <a:pPr lvl="1"/>
            <a:r>
              <a:rPr lang="en-US" dirty="0"/>
              <a:t>I/O Planning, Clock Planning, </a:t>
            </a:r>
            <a:r>
              <a:rPr lang="en-US" dirty="0" err="1"/>
              <a:t>Floorplanning</a:t>
            </a:r>
            <a:r>
              <a:rPr lang="en-US" dirty="0" smtClean="0"/>
              <a:t>, </a:t>
            </a:r>
            <a:r>
              <a:rPr lang="en-US" dirty="0"/>
              <a:t>Timing Analysis</a:t>
            </a:r>
          </a:p>
          <a:p>
            <a:pPr lvl="0"/>
            <a:r>
              <a:rPr lang="en-US" dirty="0" smtClean="0"/>
              <a:t>Access to Constraints Wizard</a:t>
            </a:r>
          </a:p>
          <a:p>
            <a:pPr lvl="0"/>
            <a:r>
              <a:rPr lang="en-US" dirty="0" smtClean="0"/>
              <a:t>Timing </a:t>
            </a:r>
            <a:r>
              <a:rPr lang="en-US" dirty="0"/>
              <a:t>results have to be generated with the Report Timing </a:t>
            </a:r>
            <a:r>
              <a:rPr lang="en-US" dirty="0" smtClean="0"/>
              <a:t>Summary</a:t>
            </a:r>
            <a:endParaRPr lang="en-US" dirty="0"/>
          </a:p>
        </p:txBody>
      </p:sp>
      <p:sp>
        <p:nvSpPr>
          <p:cNvPr id="3" name="Title 2"/>
          <p:cNvSpPr>
            <a:spLocks noGrp="1"/>
          </p:cNvSpPr>
          <p:nvPr>
            <p:ph type="title"/>
          </p:nvPr>
        </p:nvSpPr>
        <p:spPr/>
        <p:txBody>
          <a:bodyPr/>
          <a:lstStyle/>
          <a:p>
            <a:r>
              <a:rPr lang="en-US" dirty="0" smtClean="0"/>
              <a:t>After Implementation</a:t>
            </a:r>
            <a:endParaRPr lang="en-US" dirty="0"/>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90608" y="1772283"/>
            <a:ext cx="3103425" cy="38665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9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77418" y="3255328"/>
            <a:ext cx="1918218" cy="11236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Footer Placeholder 5"/>
          <p:cNvSpPr>
            <a:spLocks noGrp="1"/>
          </p:cNvSpPr>
          <p:nvPr>
            <p:ph type="ftr" sz="quarter" idx="3"/>
          </p:nvPr>
        </p:nvSpPr>
        <p:spPr/>
        <p:txBody>
          <a:bodyPr/>
          <a:lstStyle/>
          <a:p>
            <a:r>
              <a:rPr lang="en-US" smtClean="0"/>
              <a:t>© Copyright 2016 Xilinx</a:t>
            </a:r>
            <a:endParaRPr lang="en-US" dirty="0"/>
          </a:p>
        </p:txBody>
      </p:sp>
      <p:sp>
        <p:nvSpPr>
          <p:cNvPr id="7" name="Slide Number Placeholder 6"/>
          <p:cNvSpPr>
            <a:spLocks noGrp="1"/>
          </p:cNvSpPr>
          <p:nvPr>
            <p:ph type="sldNum" sz="quarter" idx="4"/>
          </p:nvPr>
        </p:nvSpPr>
        <p:spPr/>
        <p:txBody>
          <a:bodyPr/>
          <a:lstStyle/>
          <a:p>
            <a:pPr>
              <a:defRPr/>
            </a:pPr>
            <a:r>
              <a:rPr lang="en-US" smtClean="0"/>
              <a:t>Vivado Design Flow 12-</a:t>
            </a:r>
            <a:fld id="{060BD193-E118-4B16-863C-C8C12C675E3E}" type="slidenum">
              <a:rPr lang="en-US" smtClean="0"/>
              <a:pPr>
                <a:defRPr/>
              </a:pPr>
              <a:t>37</a:t>
            </a:fld>
            <a:endParaRPr lang="en-US" dirty="0"/>
          </a:p>
        </p:txBody>
      </p:sp>
    </p:spTree>
    <p:extLst>
      <p:ext uri="{BB962C8B-B14F-4D97-AF65-F5344CB8AC3E}">
        <p14:creationId xmlns:p14="http://schemas.microsoft.com/office/powerpoint/2010/main" val="348307657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a:lnSpc>
                <a:spcPts val="2200"/>
              </a:lnSpc>
              <a:tabLst>
                <a:tab pos="228600" algn="l"/>
              </a:tabLst>
            </a:pPr>
            <a:r>
              <a:rPr lang="en-US" altLang="zh-CN" dirty="0" err="1" smtClean="0">
                <a:solidFill>
                  <a:schemeClr val="bg2"/>
                </a:solidFill>
                <a:cs typeface="Arial" pitchFamily="34" charset="0"/>
              </a:rPr>
              <a:t>Vivado</a:t>
            </a:r>
            <a:r>
              <a:rPr lang="en-US" altLang="zh-CN" dirty="0" smtClean="0">
                <a:solidFill>
                  <a:schemeClr val="bg2"/>
                </a:solidFill>
                <a:cs typeface="Arial" pitchFamily="34" charset="0"/>
              </a:rPr>
              <a:t> IDE Features and Benefits</a:t>
            </a:r>
          </a:p>
          <a:p>
            <a:pPr>
              <a:lnSpc>
                <a:spcPts val="2200"/>
              </a:lnSpc>
              <a:tabLst>
                <a:tab pos="228600" algn="l"/>
              </a:tabLst>
            </a:pPr>
            <a:r>
              <a:rPr lang="en-US" altLang="zh-CN" dirty="0" err="1" smtClean="0">
                <a:solidFill>
                  <a:schemeClr val="bg2"/>
                </a:solidFill>
                <a:cs typeface="Arial" pitchFamily="34" charset="0"/>
              </a:rPr>
              <a:t>Vivado</a:t>
            </a:r>
            <a:r>
              <a:rPr lang="en-US" altLang="zh-CN" dirty="0" smtClean="0">
                <a:solidFill>
                  <a:schemeClr val="bg2"/>
                </a:solidFill>
                <a:cs typeface="Arial" pitchFamily="34" charset="0"/>
              </a:rPr>
              <a:t> Design Suite Introduction</a:t>
            </a:r>
          </a:p>
          <a:p>
            <a:pPr>
              <a:lnSpc>
                <a:spcPts val="2200"/>
              </a:lnSpc>
              <a:tabLst>
                <a:tab pos="228600" algn="l"/>
              </a:tabLst>
            </a:pPr>
            <a:r>
              <a:rPr lang="en-US" altLang="zh-CN" dirty="0" err="1" smtClean="0">
                <a:solidFill>
                  <a:schemeClr val="bg2"/>
                </a:solidFill>
                <a:cs typeface="Arial" pitchFamily="34" charset="0"/>
              </a:rPr>
              <a:t>Vivado</a:t>
            </a:r>
            <a:r>
              <a:rPr lang="en-US" altLang="zh-CN" dirty="0" smtClean="0">
                <a:solidFill>
                  <a:schemeClr val="bg2"/>
                </a:solidFill>
                <a:cs typeface="Arial" pitchFamily="34" charset="0"/>
              </a:rPr>
              <a:t> Design Flow</a:t>
            </a:r>
          </a:p>
          <a:p>
            <a:pPr>
              <a:lnSpc>
                <a:spcPts val="2200"/>
              </a:lnSpc>
              <a:tabLst>
                <a:tab pos="228600" algn="l"/>
              </a:tabLst>
            </a:pPr>
            <a:r>
              <a:rPr lang="en-US" altLang="zh-CN" i="1" dirty="0" smtClean="0">
                <a:solidFill>
                  <a:schemeClr val="tx1"/>
                </a:solidFill>
                <a:cs typeface="Arial" pitchFamily="34" charset="0"/>
              </a:rPr>
              <a:t>Summary</a:t>
            </a:r>
          </a:p>
        </p:txBody>
      </p:sp>
      <p:sp>
        <p:nvSpPr>
          <p:cNvPr id="4" name="Title 3"/>
          <p:cNvSpPr>
            <a:spLocks noGrp="1"/>
          </p:cNvSpPr>
          <p:nvPr>
            <p:ph type="title"/>
          </p:nvPr>
        </p:nvSpPr>
        <p:spPr/>
        <p:txBody>
          <a:bodyPr/>
          <a:lstStyle/>
          <a:p>
            <a:r>
              <a:rPr lang="en-US" dirty="0" smtClean="0"/>
              <a:t>Outline</a:t>
            </a:r>
            <a:endParaRPr lang="en-US" dirty="0"/>
          </a:p>
        </p:txBody>
      </p:sp>
      <p:sp>
        <p:nvSpPr>
          <p:cNvPr id="3" name="Footer Placeholder 2"/>
          <p:cNvSpPr>
            <a:spLocks noGrp="1"/>
          </p:cNvSpPr>
          <p:nvPr>
            <p:ph type="ftr" sz="quarter" idx="3"/>
          </p:nvPr>
        </p:nvSpPr>
        <p:spPr/>
        <p:txBody>
          <a:bodyPr/>
          <a:lstStyle/>
          <a:p>
            <a:r>
              <a:rPr lang="en-US" smtClean="0"/>
              <a:t>© Copyright 2016 Xilinx</a:t>
            </a:r>
            <a:endParaRPr lang="en-US" dirty="0"/>
          </a:p>
        </p:txBody>
      </p:sp>
      <p:sp>
        <p:nvSpPr>
          <p:cNvPr id="6" name="Slide Number Placeholder 5"/>
          <p:cNvSpPr>
            <a:spLocks noGrp="1"/>
          </p:cNvSpPr>
          <p:nvPr>
            <p:ph type="sldNum" sz="quarter" idx="4"/>
          </p:nvPr>
        </p:nvSpPr>
        <p:spPr/>
        <p:txBody>
          <a:bodyPr/>
          <a:lstStyle/>
          <a:p>
            <a:pPr>
              <a:defRPr/>
            </a:pPr>
            <a:r>
              <a:rPr lang="en-US" smtClean="0"/>
              <a:t>Vivado Design Flow 12-</a:t>
            </a:r>
            <a:fld id="{060BD193-E118-4B16-863C-C8C12C675E3E}" type="slidenum">
              <a:rPr lang="en-US" smtClean="0"/>
              <a:pPr>
                <a:defRPr/>
              </a:pPr>
              <a:t>38</a:t>
            </a:fld>
            <a:endParaRPr lang="en-US" dirty="0"/>
          </a:p>
        </p:txBody>
      </p:sp>
    </p:spTree>
    <p:extLst>
      <p:ext uri="{BB962C8B-B14F-4D97-AF65-F5344CB8AC3E}">
        <p14:creationId xmlns:p14="http://schemas.microsoft.com/office/powerpoint/2010/main" val="49111125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lvl="0"/>
            <a:r>
              <a:rPr lang="en-US" dirty="0">
                <a:solidFill>
                  <a:schemeClr val="tx1"/>
                </a:solidFill>
                <a:cs typeface="Arial"/>
              </a:rPr>
              <a:t>Fea</a:t>
            </a:r>
            <a:r>
              <a:rPr lang="en-US" spc="5" dirty="0">
                <a:solidFill>
                  <a:schemeClr val="tx1"/>
                </a:solidFill>
                <a:cs typeface="Arial"/>
              </a:rPr>
              <a:t>t</a:t>
            </a:r>
            <a:r>
              <a:rPr lang="en-US" spc="-15" dirty="0">
                <a:solidFill>
                  <a:schemeClr val="tx1"/>
                </a:solidFill>
                <a:cs typeface="Arial"/>
              </a:rPr>
              <a:t>u</a:t>
            </a:r>
            <a:r>
              <a:rPr lang="en-US" dirty="0">
                <a:solidFill>
                  <a:schemeClr val="tx1"/>
                </a:solidFill>
                <a:cs typeface="Arial"/>
              </a:rPr>
              <a:t>res a</a:t>
            </a:r>
            <a:r>
              <a:rPr lang="en-US" spc="-15" dirty="0">
                <a:solidFill>
                  <a:schemeClr val="tx1"/>
                </a:solidFill>
                <a:cs typeface="Arial"/>
              </a:rPr>
              <a:t>n</a:t>
            </a:r>
            <a:r>
              <a:rPr lang="en-US" dirty="0">
                <a:solidFill>
                  <a:schemeClr val="tx1"/>
                </a:solidFill>
                <a:cs typeface="Arial"/>
              </a:rPr>
              <a:t>d benef</a:t>
            </a:r>
            <a:r>
              <a:rPr lang="en-US" spc="-20" dirty="0">
                <a:solidFill>
                  <a:schemeClr val="tx1"/>
                </a:solidFill>
                <a:cs typeface="Arial"/>
              </a:rPr>
              <a:t>i</a:t>
            </a:r>
            <a:r>
              <a:rPr lang="en-US" dirty="0">
                <a:solidFill>
                  <a:schemeClr val="tx1"/>
                </a:solidFill>
                <a:cs typeface="Arial"/>
              </a:rPr>
              <a:t>ts</a:t>
            </a:r>
            <a:r>
              <a:rPr lang="en-US" spc="5" dirty="0">
                <a:solidFill>
                  <a:schemeClr val="tx1"/>
                </a:solidFill>
                <a:cs typeface="Arial"/>
              </a:rPr>
              <a:t> </a:t>
            </a:r>
            <a:r>
              <a:rPr lang="en-US" dirty="0">
                <a:solidFill>
                  <a:schemeClr val="tx1"/>
                </a:solidFill>
                <a:cs typeface="Arial"/>
              </a:rPr>
              <a:t>of</a:t>
            </a:r>
            <a:r>
              <a:rPr lang="en-US" spc="-15" dirty="0">
                <a:solidFill>
                  <a:schemeClr val="tx1"/>
                </a:solidFill>
                <a:cs typeface="Arial"/>
              </a:rPr>
              <a:t> </a:t>
            </a:r>
            <a:r>
              <a:rPr lang="en-US" dirty="0">
                <a:solidFill>
                  <a:schemeClr val="tx1"/>
                </a:solidFill>
                <a:cs typeface="Arial"/>
              </a:rPr>
              <a:t>the</a:t>
            </a:r>
            <a:r>
              <a:rPr lang="en-US" spc="5" dirty="0">
                <a:solidFill>
                  <a:schemeClr val="tx1"/>
                </a:solidFill>
                <a:cs typeface="Arial"/>
              </a:rPr>
              <a:t> </a:t>
            </a:r>
            <a:r>
              <a:rPr lang="en-US" dirty="0" err="1">
                <a:solidFill>
                  <a:schemeClr val="tx1"/>
                </a:solidFill>
                <a:cs typeface="Arial"/>
              </a:rPr>
              <a:t>Vi</a:t>
            </a:r>
            <a:r>
              <a:rPr lang="en-US" spc="-20" dirty="0" err="1">
                <a:solidFill>
                  <a:schemeClr val="tx1"/>
                </a:solidFill>
                <a:cs typeface="Arial"/>
              </a:rPr>
              <a:t>v</a:t>
            </a:r>
            <a:r>
              <a:rPr lang="en-US" dirty="0" err="1">
                <a:solidFill>
                  <a:schemeClr val="tx1"/>
                </a:solidFill>
                <a:cs typeface="Arial"/>
              </a:rPr>
              <a:t>ado</a:t>
            </a:r>
            <a:r>
              <a:rPr lang="en-US" dirty="0">
                <a:solidFill>
                  <a:schemeClr val="tx1"/>
                </a:solidFill>
                <a:cs typeface="Arial"/>
              </a:rPr>
              <a:t> I</a:t>
            </a:r>
            <a:r>
              <a:rPr lang="en-US" spc="5" dirty="0">
                <a:solidFill>
                  <a:schemeClr val="tx1"/>
                </a:solidFill>
                <a:cs typeface="Arial"/>
              </a:rPr>
              <a:t>D</a:t>
            </a:r>
            <a:r>
              <a:rPr lang="en-US" dirty="0">
                <a:solidFill>
                  <a:schemeClr val="tx1"/>
                </a:solidFill>
                <a:cs typeface="Arial"/>
              </a:rPr>
              <a:t>E</a:t>
            </a:r>
            <a:r>
              <a:rPr lang="en-US" spc="-10" dirty="0">
                <a:solidFill>
                  <a:schemeClr val="tx1"/>
                </a:solidFill>
                <a:cs typeface="Arial"/>
              </a:rPr>
              <a:t> </a:t>
            </a:r>
            <a:r>
              <a:rPr lang="en-US" dirty="0" smtClean="0">
                <a:solidFill>
                  <a:schemeClr val="tx1"/>
                </a:solidFill>
                <a:cs typeface="Arial"/>
              </a:rPr>
              <a:t>inc</a:t>
            </a:r>
            <a:r>
              <a:rPr lang="en-US" spc="-10" dirty="0" smtClean="0">
                <a:solidFill>
                  <a:schemeClr val="tx1"/>
                </a:solidFill>
                <a:cs typeface="Arial"/>
              </a:rPr>
              <a:t>l</a:t>
            </a:r>
            <a:r>
              <a:rPr lang="en-US" dirty="0" smtClean="0">
                <a:solidFill>
                  <a:schemeClr val="tx1"/>
                </a:solidFill>
                <a:cs typeface="Arial"/>
              </a:rPr>
              <a:t>ude</a:t>
            </a:r>
          </a:p>
          <a:p>
            <a:pPr marR="360045" lvl="1">
              <a:lnSpc>
                <a:spcPts val="2080"/>
              </a:lnSpc>
            </a:pPr>
            <a:r>
              <a:rPr lang="en-US" dirty="0">
                <a:cs typeface="Arial"/>
              </a:rPr>
              <a:t>Improv</a:t>
            </a:r>
            <a:r>
              <a:rPr lang="en-US" spc="-10" dirty="0">
                <a:cs typeface="Arial"/>
              </a:rPr>
              <a:t>e</a:t>
            </a:r>
            <a:r>
              <a:rPr lang="en-US" dirty="0">
                <a:cs typeface="Arial"/>
              </a:rPr>
              <a:t>d perf</a:t>
            </a:r>
            <a:r>
              <a:rPr lang="en-US" spc="5" dirty="0">
                <a:cs typeface="Arial"/>
              </a:rPr>
              <a:t>o</a:t>
            </a:r>
            <a:r>
              <a:rPr lang="en-US" dirty="0">
                <a:cs typeface="Arial"/>
              </a:rPr>
              <a:t>rma</a:t>
            </a:r>
            <a:r>
              <a:rPr lang="en-US" spc="-10" dirty="0">
                <a:cs typeface="Arial"/>
              </a:rPr>
              <a:t>n</a:t>
            </a:r>
            <a:r>
              <a:rPr lang="en-US" dirty="0">
                <a:cs typeface="Arial"/>
              </a:rPr>
              <a:t>ce and</a:t>
            </a:r>
            <a:r>
              <a:rPr lang="en-US" spc="-10" dirty="0">
                <a:cs typeface="Arial"/>
              </a:rPr>
              <a:t> </a:t>
            </a:r>
            <a:r>
              <a:rPr lang="en-US" spc="5" dirty="0">
                <a:cs typeface="Arial"/>
              </a:rPr>
              <a:t>de</a:t>
            </a:r>
            <a:r>
              <a:rPr lang="en-US" dirty="0">
                <a:cs typeface="Arial"/>
              </a:rPr>
              <a:t>vice</a:t>
            </a:r>
            <a:r>
              <a:rPr lang="en-US" spc="-10" dirty="0">
                <a:cs typeface="Arial"/>
              </a:rPr>
              <a:t> </a:t>
            </a:r>
            <a:r>
              <a:rPr lang="en-US" dirty="0">
                <a:cs typeface="Arial"/>
              </a:rPr>
              <a:t>uti</a:t>
            </a:r>
            <a:r>
              <a:rPr lang="en-US" spc="5" dirty="0">
                <a:cs typeface="Arial"/>
              </a:rPr>
              <a:t>l</a:t>
            </a:r>
            <a:r>
              <a:rPr lang="en-US" dirty="0">
                <a:cs typeface="Arial"/>
              </a:rPr>
              <a:t>iz</a:t>
            </a:r>
            <a:r>
              <a:rPr lang="en-US" spc="-10" dirty="0">
                <a:cs typeface="Arial"/>
              </a:rPr>
              <a:t>a</a:t>
            </a:r>
            <a:r>
              <a:rPr lang="en-US" dirty="0">
                <a:cs typeface="Arial"/>
              </a:rPr>
              <a:t>ti</a:t>
            </a:r>
            <a:r>
              <a:rPr lang="en-US" spc="5" dirty="0">
                <a:cs typeface="Arial"/>
              </a:rPr>
              <a:t>o</a:t>
            </a:r>
            <a:r>
              <a:rPr lang="en-US" dirty="0">
                <a:cs typeface="Arial"/>
              </a:rPr>
              <a:t>n</a:t>
            </a:r>
            <a:r>
              <a:rPr lang="en-US" spc="5" dirty="0">
                <a:cs typeface="Arial"/>
              </a:rPr>
              <a:t> </a:t>
            </a:r>
            <a:r>
              <a:rPr lang="en-US" spc="-20" dirty="0">
                <a:cs typeface="Arial"/>
              </a:rPr>
              <a:t>w</a:t>
            </a:r>
            <a:r>
              <a:rPr lang="en-US" dirty="0">
                <a:cs typeface="Arial"/>
              </a:rPr>
              <a:t>i</a:t>
            </a:r>
            <a:r>
              <a:rPr lang="en-US" spc="10" dirty="0">
                <a:cs typeface="Arial"/>
              </a:rPr>
              <a:t>t</a:t>
            </a:r>
            <a:r>
              <a:rPr lang="en-US" dirty="0">
                <a:cs typeface="Arial"/>
              </a:rPr>
              <a:t>h the</a:t>
            </a:r>
            <a:r>
              <a:rPr lang="en-US" spc="-10" dirty="0">
                <a:cs typeface="Arial"/>
              </a:rPr>
              <a:t> </a:t>
            </a:r>
            <a:r>
              <a:rPr lang="en-US" dirty="0">
                <a:cs typeface="Arial"/>
              </a:rPr>
              <a:t>u</a:t>
            </a:r>
            <a:r>
              <a:rPr lang="en-US" spc="5" dirty="0">
                <a:cs typeface="Arial"/>
              </a:rPr>
              <a:t>s</a:t>
            </a:r>
            <a:r>
              <a:rPr lang="en-US" dirty="0">
                <a:cs typeface="Arial"/>
              </a:rPr>
              <a:t>e </a:t>
            </a:r>
            <a:r>
              <a:rPr lang="en-US" spc="-10" dirty="0">
                <a:cs typeface="Arial"/>
              </a:rPr>
              <a:t>o</a:t>
            </a:r>
            <a:r>
              <a:rPr lang="en-US" dirty="0">
                <a:cs typeface="Arial"/>
              </a:rPr>
              <a:t>f</a:t>
            </a:r>
            <a:r>
              <a:rPr lang="en-US" spc="5" dirty="0">
                <a:cs typeface="Arial"/>
              </a:rPr>
              <a:t> </a:t>
            </a:r>
            <a:r>
              <a:rPr lang="en-US" dirty="0" err="1">
                <a:cs typeface="Arial"/>
              </a:rPr>
              <a:t>P</a:t>
            </a:r>
            <a:r>
              <a:rPr lang="en-US" spc="-10" dirty="0" err="1">
                <a:cs typeface="Arial"/>
              </a:rPr>
              <a:t>b</a:t>
            </a:r>
            <a:r>
              <a:rPr lang="en-US" dirty="0" err="1">
                <a:cs typeface="Arial"/>
              </a:rPr>
              <a:t>l</a:t>
            </a:r>
            <a:r>
              <a:rPr lang="en-US" spc="-10" dirty="0" err="1">
                <a:cs typeface="Arial"/>
              </a:rPr>
              <a:t>o</a:t>
            </a:r>
            <a:r>
              <a:rPr lang="en-US" dirty="0" err="1">
                <a:cs typeface="Arial"/>
              </a:rPr>
              <a:t>cks</a:t>
            </a:r>
            <a:r>
              <a:rPr lang="en-US" dirty="0">
                <a:cs typeface="Arial"/>
              </a:rPr>
              <a:t> </a:t>
            </a:r>
            <a:r>
              <a:rPr lang="en-US" spc="5" dirty="0">
                <a:cs typeface="Arial"/>
              </a:rPr>
              <a:t>a</a:t>
            </a:r>
            <a:r>
              <a:rPr lang="en-US" dirty="0">
                <a:cs typeface="Arial"/>
              </a:rPr>
              <a:t>nd ar</a:t>
            </a:r>
            <a:r>
              <a:rPr lang="en-US" spc="-10" dirty="0">
                <a:cs typeface="Arial"/>
              </a:rPr>
              <a:t>e</a:t>
            </a:r>
            <a:r>
              <a:rPr lang="en-US" dirty="0">
                <a:cs typeface="Arial"/>
              </a:rPr>
              <a:t>a constr</a:t>
            </a:r>
            <a:r>
              <a:rPr lang="en-US" spc="-10" dirty="0">
                <a:cs typeface="Arial"/>
              </a:rPr>
              <a:t>a</a:t>
            </a:r>
            <a:r>
              <a:rPr lang="en-US" spc="5" dirty="0">
                <a:cs typeface="Arial"/>
              </a:rPr>
              <a:t>i</a:t>
            </a:r>
            <a:r>
              <a:rPr lang="en-US" dirty="0">
                <a:cs typeface="Arial"/>
              </a:rPr>
              <a:t>nts</a:t>
            </a:r>
          </a:p>
          <a:p>
            <a:pPr lvl="1">
              <a:lnSpc>
                <a:spcPct val="100000"/>
              </a:lnSpc>
              <a:spcBef>
                <a:spcPts val="145"/>
              </a:spcBef>
            </a:pPr>
            <a:r>
              <a:rPr lang="en-US" dirty="0">
                <a:cs typeface="Arial"/>
              </a:rPr>
              <a:t>P</a:t>
            </a:r>
            <a:r>
              <a:rPr lang="en-US" spc="-10" dirty="0">
                <a:cs typeface="Arial"/>
              </a:rPr>
              <a:t>e</a:t>
            </a:r>
            <a:r>
              <a:rPr lang="en-US" dirty="0">
                <a:cs typeface="Arial"/>
              </a:rPr>
              <a:t>rforma</a:t>
            </a:r>
            <a:r>
              <a:rPr lang="en-US" spc="-10" dirty="0">
                <a:cs typeface="Arial"/>
              </a:rPr>
              <a:t>n</a:t>
            </a:r>
            <a:r>
              <a:rPr lang="en-US" spc="10" dirty="0">
                <a:cs typeface="Arial"/>
              </a:rPr>
              <a:t>c</a:t>
            </a:r>
            <a:r>
              <a:rPr lang="en-US" dirty="0">
                <a:cs typeface="Arial"/>
              </a:rPr>
              <a:t>e pre</a:t>
            </a:r>
            <a:r>
              <a:rPr lang="en-US" spc="-10" dirty="0">
                <a:cs typeface="Arial"/>
              </a:rPr>
              <a:t>d</a:t>
            </a:r>
            <a:r>
              <a:rPr lang="en-US" dirty="0">
                <a:cs typeface="Arial"/>
              </a:rPr>
              <a:t>ict</a:t>
            </a:r>
            <a:r>
              <a:rPr lang="en-US" spc="5" dirty="0">
                <a:cs typeface="Arial"/>
              </a:rPr>
              <a:t>a</a:t>
            </a:r>
            <a:r>
              <a:rPr lang="en-US" dirty="0">
                <a:cs typeface="Arial"/>
              </a:rPr>
              <a:t>b</a:t>
            </a:r>
            <a:r>
              <a:rPr lang="en-US" spc="-10" dirty="0">
                <a:cs typeface="Arial"/>
              </a:rPr>
              <a:t>i</a:t>
            </a:r>
            <a:r>
              <a:rPr lang="en-US" spc="5" dirty="0">
                <a:cs typeface="Arial"/>
              </a:rPr>
              <a:t>l</a:t>
            </a:r>
            <a:r>
              <a:rPr lang="en-US" dirty="0">
                <a:cs typeface="Arial"/>
              </a:rPr>
              <a:t>i</a:t>
            </a:r>
            <a:r>
              <a:rPr lang="en-US" spc="10" dirty="0">
                <a:cs typeface="Arial"/>
              </a:rPr>
              <a:t>t</a:t>
            </a:r>
            <a:r>
              <a:rPr lang="en-US" dirty="0">
                <a:cs typeface="Arial"/>
              </a:rPr>
              <a:t>y</a:t>
            </a:r>
          </a:p>
          <a:p>
            <a:pPr marR="12700" lvl="1">
              <a:lnSpc>
                <a:spcPct val="109500"/>
              </a:lnSpc>
              <a:spcBef>
                <a:spcPts val="10"/>
              </a:spcBef>
            </a:pPr>
            <a:r>
              <a:rPr lang="en-US" dirty="0">
                <a:cs typeface="Arial"/>
              </a:rPr>
              <a:t>D</a:t>
            </a:r>
            <a:r>
              <a:rPr lang="en-US" spc="-10" dirty="0">
                <a:cs typeface="Arial"/>
              </a:rPr>
              <a:t>e</a:t>
            </a:r>
            <a:r>
              <a:rPr lang="en-US" dirty="0">
                <a:cs typeface="Arial"/>
              </a:rPr>
              <a:t>s</a:t>
            </a:r>
            <a:r>
              <a:rPr lang="en-US" spc="5" dirty="0">
                <a:cs typeface="Arial"/>
              </a:rPr>
              <a:t>i</a:t>
            </a:r>
            <a:r>
              <a:rPr lang="en-US" dirty="0">
                <a:cs typeface="Arial"/>
              </a:rPr>
              <a:t>gn</a:t>
            </a:r>
            <a:r>
              <a:rPr lang="en-US" spc="-80" dirty="0">
                <a:cs typeface="Arial"/>
              </a:rPr>
              <a:t> </a:t>
            </a:r>
            <a:r>
              <a:rPr lang="en-US" dirty="0">
                <a:cs typeface="Arial"/>
              </a:rPr>
              <a:t>anal</a:t>
            </a:r>
            <a:r>
              <a:rPr lang="en-US" spc="-15" dirty="0">
                <a:cs typeface="Arial"/>
              </a:rPr>
              <a:t>y</a:t>
            </a:r>
            <a:r>
              <a:rPr lang="en-US" spc="10" dirty="0">
                <a:cs typeface="Arial"/>
              </a:rPr>
              <a:t>s</a:t>
            </a:r>
            <a:r>
              <a:rPr lang="en-US" spc="5" dirty="0">
                <a:cs typeface="Arial"/>
              </a:rPr>
              <a:t>i</a:t>
            </a:r>
            <a:r>
              <a:rPr lang="en-US" dirty="0">
                <a:cs typeface="Arial"/>
              </a:rPr>
              <a:t>s</a:t>
            </a:r>
            <a:r>
              <a:rPr lang="en-US" spc="-70" dirty="0">
                <a:cs typeface="Arial"/>
              </a:rPr>
              <a:t> </a:t>
            </a:r>
            <a:r>
              <a:rPr lang="en-US" dirty="0">
                <a:cs typeface="Arial"/>
              </a:rPr>
              <a:t>fe</a:t>
            </a:r>
            <a:r>
              <a:rPr lang="en-US" spc="-10" dirty="0">
                <a:cs typeface="Arial"/>
              </a:rPr>
              <a:t>a</a:t>
            </a:r>
            <a:r>
              <a:rPr lang="en-US" dirty="0">
                <a:cs typeface="Arial"/>
              </a:rPr>
              <a:t>tur</a:t>
            </a:r>
            <a:r>
              <a:rPr lang="en-US" spc="-10" dirty="0">
                <a:cs typeface="Arial"/>
              </a:rPr>
              <a:t>e</a:t>
            </a:r>
            <a:r>
              <a:rPr lang="en-US" dirty="0">
                <a:cs typeface="Arial"/>
              </a:rPr>
              <a:t>s</a:t>
            </a:r>
            <a:r>
              <a:rPr lang="en-US" spc="-70" dirty="0">
                <a:cs typeface="Arial"/>
              </a:rPr>
              <a:t> </a:t>
            </a:r>
            <a:r>
              <a:rPr lang="en-US" dirty="0">
                <a:cs typeface="Arial"/>
              </a:rPr>
              <a:t>th</a:t>
            </a:r>
            <a:r>
              <a:rPr lang="en-US" spc="-10" dirty="0">
                <a:cs typeface="Arial"/>
              </a:rPr>
              <a:t>a</a:t>
            </a:r>
            <a:r>
              <a:rPr lang="en-US" dirty="0">
                <a:cs typeface="Arial"/>
              </a:rPr>
              <a:t>t</a:t>
            </a:r>
            <a:r>
              <a:rPr lang="en-US" spc="-65" dirty="0">
                <a:cs typeface="Arial"/>
              </a:rPr>
              <a:t> </a:t>
            </a:r>
            <a:r>
              <a:rPr lang="en-US" dirty="0">
                <a:cs typeface="Arial"/>
              </a:rPr>
              <a:t>sp</a:t>
            </a:r>
            <a:r>
              <a:rPr lang="en-US" spc="-10" dirty="0">
                <a:cs typeface="Arial"/>
              </a:rPr>
              <a:t>e</a:t>
            </a:r>
            <a:r>
              <a:rPr lang="en-US" spc="5" dirty="0">
                <a:cs typeface="Arial"/>
              </a:rPr>
              <a:t>e</a:t>
            </a:r>
            <a:r>
              <a:rPr lang="en-US" dirty="0">
                <a:cs typeface="Arial"/>
              </a:rPr>
              <a:t>d</a:t>
            </a:r>
            <a:r>
              <a:rPr lang="en-US" spc="-75" dirty="0">
                <a:cs typeface="Arial"/>
              </a:rPr>
              <a:t> </a:t>
            </a:r>
            <a:r>
              <a:rPr lang="en-US" dirty="0">
                <a:cs typeface="Arial"/>
              </a:rPr>
              <a:t>a</a:t>
            </a:r>
            <a:r>
              <a:rPr lang="en-US" spc="-75" dirty="0">
                <a:cs typeface="Arial"/>
              </a:rPr>
              <a:t> </a:t>
            </a:r>
            <a:r>
              <a:rPr lang="en-US" dirty="0">
                <a:cs typeface="Arial"/>
              </a:rPr>
              <a:t>d</a:t>
            </a:r>
            <a:r>
              <a:rPr lang="en-US" spc="-10" dirty="0">
                <a:cs typeface="Arial"/>
              </a:rPr>
              <a:t>e</a:t>
            </a:r>
            <a:r>
              <a:rPr lang="en-US" spc="10" dirty="0">
                <a:cs typeface="Arial"/>
              </a:rPr>
              <a:t>s</a:t>
            </a:r>
            <a:r>
              <a:rPr lang="en-US" dirty="0">
                <a:cs typeface="Arial"/>
              </a:rPr>
              <a:t>i</a:t>
            </a:r>
            <a:r>
              <a:rPr lang="en-US" spc="-10" dirty="0">
                <a:cs typeface="Arial"/>
              </a:rPr>
              <a:t>g</a:t>
            </a:r>
            <a:r>
              <a:rPr lang="en-US" spc="5" dirty="0">
                <a:cs typeface="Arial"/>
              </a:rPr>
              <a:t>n</a:t>
            </a:r>
            <a:r>
              <a:rPr lang="en-US" dirty="0">
                <a:cs typeface="Arial"/>
              </a:rPr>
              <a:t>er's</a:t>
            </a:r>
            <a:r>
              <a:rPr lang="en-US" spc="-70" dirty="0">
                <a:cs typeface="Arial"/>
              </a:rPr>
              <a:t> </a:t>
            </a:r>
            <a:r>
              <a:rPr lang="en-US" dirty="0">
                <a:cs typeface="Arial"/>
              </a:rPr>
              <a:t>a</a:t>
            </a:r>
            <a:r>
              <a:rPr lang="en-US" spc="-10" dirty="0">
                <a:cs typeface="Arial"/>
              </a:rPr>
              <a:t>b</a:t>
            </a:r>
            <a:r>
              <a:rPr lang="en-US" dirty="0">
                <a:cs typeface="Arial"/>
              </a:rPr>
              <a:t>ili</a:t>
            </a:r>
            <a:r>
              <a:rPr lang="en-US" spc="10" dirty="0">
                <a:cs typeface="Arial"/>
              </a:rPr>
              <a:t>t</a:t>
            </a:r>
            <a:r>
              <a:rPr lang="en-US" dirty="0">
                <a:cs typeface="Arial"/>
              </a:rPr>
              <a:t>y</a:t>
            </a:r>
            <a:r>
              <a:rPr lang="en-US" spc="-95" dirty="0">
                <a:cs typeface="Arial"/>
              </a:rPr>
              <a:t> </a:t>
            </a:r>
            <a:r>
              <a:rPr lang="en-US" dirty="0">
                <a:cs typeface="Arial"/>
              </a:rPr>
              <a:t>to</a:t>
            </a:r>
            <a:r>
              <a:rPr lang="en-US" spc="-75" dirty="0">
                <a:cs typeface="Arial"/>
              </a:rPr>
              <a:t> </a:t>
            </a:r>
            <a:r>
              <a:rPr lang="en-US" dirty="0">
                <a:cs typeface="Arial"/>
              </a:rPr>
              <a:t>gain</a:t>
            </a:r>
            <a:r>
              <a:rPr lang="en-US" spc="-75" dirty="0">
                <a:cs typeface="Arial"/>
              </a:rPr>
              <a:t> </a:t>
            </a:r>
            <a:r>
              <a:rPr lang="en-US" dirty="0">
                <a:cs typeface="Arial"/>
              </a:rPr>
              <a:t>timing</a:t>
            </a:r>
            <a:r>
              <a:rPr lang="en-US" spc="-70" dirty="0">
                <a:cs typeface="Arial"/>
              </a:rPr>
              <a:t> </a:t>
            </a:r>
            <a:r>
              <a:rPr lang="en-US" dirty="0">
                <a:cs typeface="Arial"/>
              </a:rPr>
              <a:t>cl</a:t>
            </a:r>
            <a:r>
              <a:rPr lang="en-US" spc="-10" dirty="0">
                <a:cs typeface="Arial"/>
              </a:rPr>
              <a:t>o</a:t>
            </a:r>
            <a:r>
              <a:rPr lang="en-US" dirty="0">
                <a:cs typeface="Arial"/>
              </a:rPr>
              <a:t>su</a:t>
            </a:r>
            <a:r>
              <a:rPr lang="en-US" spc="5" dirty="0">
                <a:cs typeface="Arial"/>
              </a:rPr>
              <a:t>r</a:t>
            </a:r>
            <a:r>
              <a:rPr lang="en-US" dirty="0">
                <a:cs typeface="Arial"/>
              </a:rPr>
              <a:t>e </a:t>
            </a:r>
            <a:r>
              <a:rPr lang="en-US" spc="10" dirty="0" err="1">
                <a:cs typeface="Arial"/>
              </a:rPr>
              <a:t>T</a:t>
            </a:r>
            <a:r>
              <a:rPr lang="en-US" dirty="0" err="1">
                <a:cs typeface="Arial"/>
              </a:rPr>
              <a:t>cl</a:t>
            </a:r>
            <a:r>
              <a:rPr lang="en-US" spc="-15" dirty="0">
                <a:cs typeface="Arial"/>
              </a:rPr>
              <a:t> </a:t>
            </a:r>
            <a:r>
              <a:rPr lang="en-US" dirty="0">
                <a:cs typeface="Arial"/>
              </a:rPr>
              <a:t>fe</a:t>
            </a:r>
            <a:r>
              <a:rPr lang="en-US" spc="-10" dirty="0">
                <a:cs typeface="Arial"/>
              </a:rPr>
              <a:t>a</a:t>
            </a:r>
            <a:r>
              <a:rPr lang="en-US" dirty="0">
                <a:cs typeface="Arial"/>
              </a:rPr>
              <a:t>tur</a:t>
            </a:r>
            <a:r>
              <a:rPr lang="en-US" spc="-10" dirty="0">
                <a:cs typeface="Arial"/>
              </a:rPr>
              <a:t>e</a:t>
            </a:r>
            <a:r>
              <a:rPr lang="en-US" dirty="0">
                <a:cs typeface="Arial"/>
              </a:rPr>
              <a:t>s (commands) th</a:t>
            </a:r>
            <a:r>
              <a:rPr lang="en-US" spc="-10" dirty="0">
                <a:cs typeface="Arial"/>
              </a:rPr>
              <a:t>a</a:t>
            </a:r>
            <a:r>
              <a:rPr lang="en-US" dirty="0">
                <a:cs typeface="Arial"/>
              </a:rPr>
              <a:t>t</a:t>
            </a:r>
            <a:r>
              <a:rPr lang="en-US" spc="5" dirty="0">
                <a:cs typeface="Arial"/>
              </a:rPr>
              <a:t> </a:t>
            </a:r>
            <a:r>
              <a:rPr lang="en-US" dirty="0">
                <a:cs typeface="Arial"/>
              </a:rPr>
              <a:t>make scri</a:t>
            </a:r>
            <a:r>
              <a:rPr lang="en-US" spc="-10" dirty="0">
                <a:cs typeface="Arial"/>
              </a:rPr>
              <a:t>p</a:t>
            </a:r>
            <a:r>
              <a:rPr lang="en-US" dirty="0">
                <a:cs typeface="Arial"/>
              </a:rPr>
              <a:t>ti</a:t>
            </a:r>
            <a:r>
              <a:rPr lang="en-US" spc="5" dirty="0">
                <a:cs typeface="Arial"/>
              </a:rPr>
              <a:t>n</a:t>
            </a:r>
            <a:r>
              <a:rPr lang="en-US" dirty="0">
                <a:cs typeface="Arial"/>
              </a:rPr>
              <a:t>g</a:t>
            </a:r>
            <a:r>
              <a:rPr lang="en-US" spc="5" dirty="0">
                <a:cs typeface="Arial"/>
              </a:rPr>
              <a:t> </a:t>
            </a:r>
            <a:r>
              <a:rPr lang="en-US" dirty="0">
                <a:cs typeface="Arial"/>
              </a:rPr>
              <a:t>e</a:t>
            </a:r>
            <a:r>
              <a:rPr lang="en-US" spc="-10" dirty="0">
                <a:cs typeface="Arial"/>
              </a:rPr>
              <a:t>a</a:t>
            </a:r>
            <a:r>
              <a:rPr lang="en-US" dirty="0">
                <a:cs typeface="Arial"/>
              </a:rPr>
              <a:t>si</a:t>
            </a:r>
            <a:r>
              <a:rPr lang="en-US" spc="-10" dirty="0">
                <a:cs typeface="Arial"/>
              </a:rPr>
              <a:t>e</a:t>
            </a:r>
            <a:r>
              <a:rPr lang="en-US" dirty="0">
                <a:cs typeface="Arial"/>
              </a:rPr>
              <a:t>r </a:t>
            </a:r>
            <a:r>
              <a:rPr lang="en-US" spc="5" dirty="0">
                <a:cs typeface="Arial"/>
              </a:rPr>
              <a:t>a</a:t>
            </a:r>
            <a:r>
              <a:rPr lang="en-US" dirty="0">
                <a:cs typeface="Arial"/>
              </a:rPr>
              <a:t>nd</a:t>
            </a:r>
            <a:r>
              <a:rPr lang="en-US" spc="-10" dirty="0">
                <a:cs typeface="Arial"/>
              </a:rPr>
              <a:t> </a:t>
            </a:r>
            <a:r>
              <a:rPr lang="en-US" spc="5" dirty="0">
                <a:cs typeface="Arial"/>
              </a:rPr>
              <a:t>po</a:t>
            </a:r>
            <a:r>
              <a:rPr lang="en-US" spc="-20" dirty="0">
                <a:cs typeface="Arial"/>
              </a:rPr>
              <a:t>w</a:t>
            </a:r>
            <a:r>
              <a:rPr lang="en-US" spc="5" dirty="0">
                <a:cs typeface="Arial"/>
              </a:rPr>
              <a:t>e</a:t>
            </a:r>
            <a:r>
              <a:rPr lang="en-US" dirty="0">
                <a:cs typeface="Arial"/>
              </a:rPr>
              <a:t>rful</a:t>
            </a:r>
          </a:p>
          <a:p>
            <a:pPr lvl="0"/>
            <a:r>
              <a:rPr lang="en-US" dirty="0">
                <a:solidFill>
                  <a:schemeClr val="tx1"/>
                </a:solidFill>
              </a:rPr>
              <a:t>Vivado tools use a common data model throughout the FPGA design </a:t>
            </a:r>
            <a:r>
              <a:rPr lang="en-US" dirty="0" smtClean="0">
                <a:solidFill>
                  <a:schemeClr val="tx1"/>
                </a:solidFill>
              </a:rPr>
              <a:t>process</a:t>
            </a:r>
          </a:p>
          <a:p>
            <a:pPr lvl="1"/>
            <a:r>
              <a:rPr lang="en-US" dirty="0" smtClean="0"/>
              <a:t>This </a:t>
            </a:r>
            <a:r>
              <a:rPr lang="en-US" dirty="0"/>
              <a:t>yields runtime and memory resource benefits to the user</a:t>
            </a:r>
          </a:p>
          <a:p>
            <a:pPr lvl="0"/>
            <a:r>
              <a:rPr lang="en-US" dirty="0">
                <a:solidFill>
                  <a:schemeClr val="tx1"/>
                </a:solidFill>
              </a:rPr>
              <a:t>Vivado tools support scripting in non-project batch and project-based design flows</a:t>
            </a:r>
          </a:p>
          <a:p>
            <a:pPr lvl="1"/>
            <a:r>
              <a:rPr lang="en-US" dirty="0"/>
              <a:t>Vivado tools support the use of Tcl for all commands</a:t>
            </a:r>
          </a:p>
          <a:p>
            <a:pPr lvl="0"/>
            <a:r>
              <a:rPr lang="en-US" dirty="0">
                <a:solidFill>
                  <a:schemeClr val="tx1"/>
                </a:solidFill>
              </a:rPr>
              <a:t>Vivado tools use a common constraint language (XDC) throughout the </a:t>
            </a:r>
            <a:r>
              <a:rPr lang="en-US" dirty="0" smtClean="0">
                <a:solidFill>
                  <a:schemeClr val="tx1"/>
                </a:solidFill>
              </a:rPr>
              <a:t>design process</a:t>
            </a:r>
            <a:endParaRPr lang="en-US" dirty="0">
              <a:solidFill>
                <a:schemeClr val="tx1"/>
              </a:solidFill>
            </a:endParaRPr>
          </a:p>
          <a:p>
            <a:pPr lvl="1"/>
            <a:r>
              <a:rPr lang="en-US" dirty="0"/>
              <a:t>This enables synthesis optimization significantly better than the ISE software</a:t>
            </a:r>
          </a:p>
          <a:p>
            <a:pPr lvl="0"/>
            <a:r>
              <a:rPr lang="en-US" dirty="0" smtClean="0">
                <a:solidFill>
                  <a:schemeClr val="tx1"/>
                </a:solidFill>
              </a:rPr>
              <a:t>Pushbutton </a:t>
            </a:r>
            <a:r>
              <a:rPr lang="en-US" dirty="0">
                <a:solidFill>
                  <a:schemeClr val="tx1"/>
                </a:solidFill>
              </a:rPr>
              <a:t>flows for most designs</a:t>
            </a:r>
          </a:p>
          <a:p>
            <a:r>
              <a:rPr lang="en-US" dirty="0">
                <a:solidFill>
                  <a:schemeClr val="tx1"/>
                </a:solidFill>
              </a:rPr>
              <a:t>Advanced tools for challenging designs</a:t>
            </a:r>
          </a:p>
          <a:p>
            <a:endParaRPr lang="en-US" dirty="0">
              <a:solidFill>
                <a:schemeClr val="tx1"/>
              </a:solidFill>
            </a:endParaRPr>
          </a:p>
        </p:txBody>
      </p:sp>
      <p:sp>
        <p:nvSpPr>
          <p:cNvPr id="4" name="Title 3"/>
          <p:cNvSpPr>
            <a:spLocks noGrp="1"/>
          </p:cNvSpPr>
          <p:nvPr>
            <p:ph type="title"/>
          </p:nvPr>
        </p:nvSpPr>
        <p:spPr/>
        <p:txBody>
          <a:bodyPr/>
          <a:lstStyle/>
          <a:p>
            <a:r>
              <a:rPr lang="en-US" dirty="0" smtClean="0"/>
              <a:t>Summary</a:t>
            </a:r>
            <a:endParaRPr lang="en-US" dirty="0"/>
          </a:p>
        </p:txBody>
      </p:sp>
      <p:sp>
        <p:nvSpPr>
          <p:cNvPr id="3" name="Footer Placeholder 2"/>
          <p:cNvSpPr>
            <a:spLocks noGrp="1"/>
          </p:cNvSpPr>
          <p:nvPr>
            <p:ph type="ftr" sz="quarter" idx="3"/>
          </p:nvPr>
        </p:nvSpPr>
        <p:spPr/>
        <p:txBody>
          <a:bodyPr/>
          <a:lstStyle/>
          <a:p>
            <a:r>
              <a:rPr lang="en-US" smtClean="0"/>
              <a:t>© Copyright 2016 Xilinx</a:t>
            </a:r>
            <a:endParaRPr lang="en-US" dirty="0"/>
          </a:p>
        </p:txBody>
      </p:sp>
      <p:sp>
        <p:nvSpPr>
          <p:cNvPr id="6" name="Slide Number Placeholder 5"/>
          <p:cNvSpPr>
            <a:spLocks noGrp="1"/>
          </p:cNvSpPr>
          <p:nvPr>
            <p:ph type="sldNum" sz="quarter" idx="4"/>
          </p:nvPr>
        </p:nvSpPr>
        <p:spPr/>
        <p:txBody>
          <a:bodyPr/>
          <a:lstStyle/>
          <a:p>
            <a:pPr>
              <a:defRPr/>
            </a:pPr>
            <a:r>
              <a:rPr lang="en-US" smtClean="0"/>
              <a:t>Vivado Design Flow 12-</a:t>
            </a:r>
            <a:fld id="{060BD193-E118-4B16-863C-C8C12C675E3E}" type="slidenum">
              <a:rPr lang="en-US" smtClean="0"/>
              <a:pPr>
                <a:defRPr/>
              </a:pPr>
              <a:t>39</a:t>
            </a:fld>
            <a:endParaRPr lang="en-US"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09441" y="1327151"/>
            <a:ext cx="5756190" cy="4268337"/>
          </a:xfrm>
        </p:spPr>
        <p:txBody>
          <a:bodyPr/>
          <a:lstStyle/>
          <a:p>
            <a:pPr lvl="0"/>
            <a:r>
              <a:rPr lang="en-US" dirty="0" smtClean="0"/>
              <a:t>Interactive design and analysis</a:t>
            </a:r>
          </a:p>
          <a:p>
            <a:pPr lvl="1"/>
            <a:r>
              <a:rPr lang="en-US" dirty="0" smtClean="0"/>
              <a:t>Timing analysis, connectivity, resource utilization, timing constraint analysis, and entry</a:t>
            </a:r>
          </a:p>
          <a:p>
            <a:r>
              <a:rPr lang="en-US" dirty="0" smtClean="0"/>
              <a:t>RTL development and analysis</a:t>
            </a:r>
          </a:p>
          <a:p>
            <a:pPr lvl="1"/>
            <a:r>
              <a:rPr lang="en-US" dirty="0" smtClean="0"/>
              <a:t>Elaboration of HDL </a:t>
            </a:r>
          </a:p>
          <a:p>
            <a:pPr lvl="1"/>
            <a:r>
              <a:rPr lang="en-US" dirty="0" smtClean="0"/>
              <a:t>Hierarchical exploration</a:t>
            </a:r>
          </a:p>
          <a:p>
            <a:pPr lvl="1"/>
            <a:r>
              <a:rPr lang="en-US" dirty="0" smtClean="0"/>
              <a:t>Schematic generation</a:t>
            </a:r>
          </a:p>
          <a:p>
            <a:r>
              <a:rPr lang="en-US" dirty="0" smtClean="0"/>
              <a:t>XSIM simulator integration</a:t>
            </a:r>
          </a:p>
          <a:p>
            <a:r>
              <a:rPr lang="en-US" dirty="0" smtClean="0"/>
              <a:t>Synthesis and implementation in one package</a:t>
            </a:r>
          </a:p>
          <a:p>
            <a:r>
              <a:rPr lang="en-US" dirty="0" smtClean="0"/>
              <a:t>I/O pin planning</a:t>
            </a:r>
          </a:p>
          <a:p>
            <a:pPr lvl="1"/>
            <a:r>
              <a:rPr lang="en-US" dirty="0" smtClean="0"/>
              <a:t>Interactive rule-based I/O assignment</a:t>
            </a:r>
            <a:endParaRPr lang="en-US" dirty="0"/>
          </a:p>
        </p:txBody>
      </p:sp>
      <p:sp>
        <p:nvSpPr>
          <p:cNvPr id="3" name="Title 2"/>
          <p:cNvSpPr>
            <a:spLocks noGrp="1"/>
          </p:cNvSpPr>
          <p:nvPr>
            <p:ph type="title"/>
          </p:nvPr>
        </p:nvSpPr>
        <p:spPr/>
        <p:txBody>
          <a:bodyPr/>
          <a:lstStyle/>
          <a:p>
            <a:r>
              <a:rPr lang="en-US" smtClean="0"/>
              <a:t>Vivado IDE Solution</a:t>
            </a:r>
            <a:endParaRPr lang="en-US" dirty="0"/>
          </a:p>
        </p:txBody>
      </p:sp>
      <p:pic>
        <p:nvPicPr>
          <p:cNvPr id="9218"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2410"/>
          <a:stretch/>
        </p:blipFill>
        <p:spPr bwMode="auto">
          <a:xfrm>
            <a:off x="6471451" y="1472745"/>
            <a:ext cx="5561625" cy="43735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Footer Placeholder 5"/>
          <p:cNvSpPr>
            <a:spLocks noGrp="1"/>
          </p:cNvSpPr>
          <p:nvPr>
            <p:ph type="ftr" sz="quarter" idx="3"/>
          </p:nvPr>
        </p:nvSpPr>
        <p:spPr/>
        <p:txBody>
          <a:bodyPr/>
          <a:lstStyle/>
          <a:p>
            <a:r>
              <a:rPr lang="en-US" smtClean="0"/>
              <a:t>© Copyright 2016 Xilinx</a:t>
            </a:r>
            <a:endParaRPr lang="en-US" dirty="0"/>
          </a:p>
        </p:txBody>
      </p:sp>
      <p:sp>
        <p:nvSpPr>
          <p:cNvPr id="7" name="Slide Number Placeholder 6"/>
          <p:cNvSpPr>
            <a:spLocks noGrp="1"/>
          </p:cNvSpPr>
          <p:nvPr>
            <p:ph type="sldNum" sz="quarter" idx="4"/>
          </p:nvPr>
        </p:nvSpPr>
        <p:spPr/>
        <p:txBody>
          <a:bodyPr/>
          <a:lstStyle/>
          <a:p>
            <a:pPr>
              <a:defRPr/>
            </a:pPr>
            <a:r>
              <a:rPr lang="en-US" smtClean="0"/>
              <a:t>Vivado Design Flow 12-</a:t>
            </a:r>
            <a:fld id="{060BD193-E118-4B16-863C-C8C12C675E3E}" type="slidenum">
              <a:rPr lang="en-US" smtClean="0"/>
              <a:pPr>
                <a:defRPr/>
              </a:pPr>
              <a:t>4</a:t>
            </a:fld>
            <a:endParaRPr lang="en-US" dirty="0"/>
          </a:p>
        </p:txBody>
      </p:sp>
    </p:spTree>
    <p:extLst>
      <p:ext uri="{BB962C8B-B14F-4D97-AF65-F5344CB8AC3E}">
        <p14:creationId xmlns:p14="http://schemas.microsoft.com/office/powerpoint/2010/main" val="257801424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lvl="0"/>
            <a:r>
              <a:rPr lang="en-US" dirty="0" smtClean="0"/>
              <a:t>Designers needing an interactive design approach</a:t>
            </a:r>
          </a:p>
          <a:p>
            <a:pPr lvl="1"/>
            <a:r>
              <a:rPr lang="en-US" dirty="0" smtClean="0"/>
              <a:t>Analysis and area constraints to drive place &amp; route</a:t>
            </a:r>
          </a:p>
          <a:p>
            <a:pPr lvl="0"/>
            <a:r>
              <a:rPr lang="en-US" dirty="0" smtClean="0"/>
              <a:t>Challenging designs</a:t>
            </a:r>
          </a:p>
          <a:p>
            <a:pPr lvl="1"/>
            <a:r>
              <a:rPr lang="en-US" dirty="0" smtClean="0"/>
              <a:t>Large devices, complex constraints, and high device utilization</a:t>
            </a:r>
          </a:p>
          <a:p>
            <a:pPr lvl="1"/>
            <a:r>
              <a:rPr lang="en-US" dirty="0" smtClean="0"/>
              <a:t>Advantages are also seen with small devices</a:t>
            </a:r>
          </a:p>
          <a:p>
            <a:pPr lvl="0"/>
            <a:r>
              <a:rPr lang="en-US" dirty="0" smtClean="0"/>
              <a:t>Designs experiencing implementation issues</a:t>
            </a:r>
          </a:p>
          <a:p>
            <a:pPr lvl="1"/>
            <a:r>
              <a:rPr lang="en-US" dirty="0" smtClean="0"/>
              <a:t>Performance, capacity, run time, and repeatability</a:t>
            </a:r>
          </a:p>
          <a:p>
            <a:pPr lvl="0"/>
            <a:r>
              <a:rPr lang="en-US" dirty="0" smtClean="0"/>
              <a:t>Designs requiring implementation control</a:t>
            </a:r>
          </a:p>
          <a:p>
            <a:pPr lvl="1"/>
            <a:r>
              <a:rPr lang="en-US" dirty="0" smtClean="0"/>
              <a:t>Users looking for options other than just a pushbutton flow</a:t>
            </a:r>
          </a:p>
          <a:p>
            <a:pPr lvl="1"/>
            <a:r>
              <a:rPr lang="en-US" dirty="0" smtClean="0"/>
              <a:t>Visualize design issues from many aspects</a:t>
            </a:r>
          </a:p>
          <a:p>
            <a:pPr lvl="1"/>
            <a:r>
              <a:rPr lang="en-US" dirty="0" smtClean="0"/>
              <a:t>Block-based design constraints</a:t>
            </a:r>
          </a:p>
          <a:p>
            <a:r>
              <a:rPr lang="en-US" dirty="0" smtClean="0"/>
              <a:t>Designs targeting the 7-Series (or newer) devices</a:t>
            </a:r>
            <a:endParaRPr lang="en-US" dirty="0"/>
          </a:p>
        </p:txBody>
      </p:sp>
      <p:sp>
        <p:nvSpPr>
          <p:cNvPr id="3" name="Title 2"/>
          <p:cNvSpPr>
            <a:spLocks noGrp="1"/>
          </p:cNvSpPr>
          <p:nvPr>
            <p:ph type="title"/>
          </p:nvPr>
        </p:nvSpPr>
        <p:spPr/>
        <p:txBody>
          <a:bodyPr/>
          <a:lstStyle/>
          <a:p>
            <a:r>
              <a:rPr lang="en-US" smtClean="0"/>
              <a:t>Who Should Use Vivado?</a:t>
            </a:r>
            <a:endParaRPr lang="en-US" dirty="0"/>
          </a:p>
        </p:txBody>
      </p:sp>
      <p:sp>
        <p:nvSpPr>
          <p:cNvPr id="6" name="Footer Placeholder 5"/>
          <p:cNvSpPr>
            <a:spLocks noGrp="1"/>
          </p:cNvSpPr>
          <p:nvPr>
            <p:ph type="ftr" sz="quarter" idx="3"/>
          </p:nvPr>
        </p:nvSpPr>
        <p:spPr/>
        <p:txBody>
          <a:bodyPr/>
          <a:lstStyle/>
          <a:p>
            <a:r>
              <a:rPr lang="en-US" smtClean="0"/>
              <a:t>© Copyright 2016 Xilinx</a:t>
            </a:r>
            <a:endParaRPr lang="en-US" dirty="0"/>
          </a:p>
        </p:txBody>
      </p:sp>
      <p:sp>
        <p:nvSpPr>
          <p:cNvPr id="7" name="Slide Number Placeholder 6"/>
          <p:cNvSpPr>
            <a:spLocks noGrp="1"/>
          </p:cNvSpPr>
          <p:nvPr>
            <p:ph type="sldNum" sz="quarter" idx="4"/>
          </p:nvPr>
        </p:nvSpPr>
        <p:spPr/>
        <p:txBody>
          <a:bodyPr/>
          <a:lstStyle/>
          <a:p>
            <a:pPr>
              <a:defRPr/>
            </a:pPr>
            <a:r>
              <a:rPr lang="en-US" smtClean="0"/>
              <a:t>Vivado Design Flow 12-</a:t>
            </a:r>
            <a:fld id="{060BD193-E118-4B16-863C-C8C12C675E3E}" type="slidenum">
              <a:rPr lang="en-US" smtClean="0"/>
              <a:pPr>
                <a:defRPr/>
              </a:pPr>
              <a:t>5</a:t>
            </a:fld>
            <a:endParaRPr lang="en-US" dirty="0"/>
          </a:p>
        </p:txBody>
      </p:sp>
    </p:spTree>
    <p:extLst>
      <p:ext uri="{BB962C8B-B14F-4D97-AF65-F5344CB8AC3E}">
        <p14:creationId xmlns:p14="http://schemas.microsoft.com/office/powerpoint/2010/main" val="131890250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lvl="0"/>
            <a:r>
              <a:rPr lang="en-US" dirty="0" smtClean="0"/>
              <a:t>Visualize and debug your design at any flow stage</a:t>
            </a:r>
          </a:p>
          <a:p>
            <a:pPr lvl="1"/>
            <a:r>
              <a:rPr lang="en-US" dirty="0" smtClean="0"/>
              <a:t>Cross-probing between </a:t>
            </a:r>
            <a:r>
              <a:rPr lang="en-US" dirty="0" err="1" smtClean="0"/>
              <a:t>netlist</a:t>
            </a:r>
            <a:r>
              <a:rPr lang="en-US" dirty="0" smtClean="0"/>
              <a:t>/schematic/RTL</a:t>
            </a:r>
          </a:p>
          <a:p>
            <a:endParaRPr lang="en-US" dirty="0"/>
          </a:p>
        </p:txBody>
      </p:sp>
      <p:sp>
        <p:nvSpPr>
          <p:cNvPr id="3" name="Title 2"/>
          <p:cNvSpPr>
            <a:spLocks noGrp="1"/>
          </p:cNvSpPr>
          <p:nvPr>
            <p:ph type="title"/>
          </p:nvPr>
        </p:nvSpPr>
        <p:spPr/>
        <p:txBody>
          <a:bodyPr/>
          <a:lstStyle/>
          <a:p>
            <a:r>
              <a:rPr lang="en-US" smtClean="0"/>
              <a:t>Vivado’s Visualization Feature</a:t>
            </a:r>
            <a:endParaRPr lang="en-US" dirty="0"/>
          </a:p>
        </p:txBody>
      </p:sp>
      <p:grpSp>
        <p:nvGrpSpPr>
          <p:cNvPr id="11" name="Group 10"/>
          <p:cNvGrpSpPr/>
          <p:nvPr/>
        </p:nvGrpSpPr>
        <p:grpSpPr>
          <a:xfrm>
            <a:off x="1577937" y="2391341"/>
            <a:ext cx="9032950" cy="4023096"/>
            <a:chOff x="3193250" y="2458453"/>
            <a:chExt cx="9032950" cy="4023096"/>
          </a:xfrm>
        </p:grpSpPr>
        <p:pic>
          <p:nvPicPr>
            <p:cNvPr id="2050" name="Picture 2"/>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16624" y="2534702"/>
              <a:ext cx="8309576" cy="393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p:cNvPicPr>
              <a:picLocks noChangeAspect="1"/>
            </p:cNvPicPr>
            <p:nvPr/>
          </p:nvPicPr>
          <p:blipFill>
            <a:blip r:embed="rId4"/>
            <a:stretch>
              <a:fillRect/>
            </a:stretch>
          </p:blipFill>
          <p:spPr>
            <a:xfrm>
              <a:off x="3193250" y="2458453"/>
              <a:ext cx="3442442" cy="4023096"/>
            </a:xfrm>
            <a:prstGeom prst="rect">
              <a:avLst/>
            </a:prstGeom>
          </p:spPr>
        </p:pic>
        <p:sp>
          <p:nvSpPr>
            <p:cNvPr id="10" name="Rectangle 9"/>
            <p:cNvSpPr/>
            <p:nvPr/>
          </p:nvSpPr>
          <p:spPr bwMode="auto">
            <a:xfrm>
              <a:off x="3751270" y="3612728"/>
              <a:ext cx="3119502" cy="562062"/>
            </a:xfrm>
            <a:prstGeom prst="rect">
              <a:avLst/>
            </a:prstGeom>
            <a:solidFill>
              <a:srgbClr val="E78618"/>
            </a:solidFill>
            <a:ln w="12700" cap="flat" cmpd="sng" algn="ctr">
              <a:solidFill>
                <a:schemeClr val="bg1"/>
              </a:solidFill>
              <a:prstDash val="solid"/>
              <a:round/>
              <a:headEnd type="none" w="med" len="med"/>
              <a:tailEnd type="none" w="med" len="me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wrap="square" lIns="91440" tIns="45720" rIns="91440" bIns="45720" numCol="1" rtlCol="0" anchor="ctr" anchorCtr="0" compatLnSpc="1">
              <a:prstTxWarp prst="textNoShape">
                <a:avLst/>
              </a:prstTxWarp>
              <a:noAutofit/>
            </a:bodyPr>
            <a:lstStyle/>
            <a:p>
              <a:pPr algn="ctr"/>
              <a:r>
                <a:rPr lang="en-US" altLang="zh-CN" sz="1600" dirty="0" smtClean="0">
                  <a:ln>
                    <a:solidFill>
                      <a:schemeClr val="bg1"/>
                    </a:solidFill>
                  </a:ln>
                  <a:solidFill>
                    <a:schemeClr val="bg1"/>
                  </a:solidFill>
                </a:rPr>
                <a:t>Cross-probing</a:t>
              </a:r>
            </a:p>
            <a:p>
              <a:pPr algn="ctr"/>
              <a:r>
                <a:rPr lang="en-US" altLang="zh-CN" sz="1600" dirty="0" smtClean="0">
                  <a:ln>
                    <a:solidFill>
                      <a:schemeClr val="bg1"/>
                    </a:solidFill>
                  </a:ln>
                  <a:solidFill>
                    <a:schemeClr val="bg1"/>
                  </a:solidFill>
                </a:rPr>
                <a:t>All the way back to RTL!!</a:t>
              </a:r>
              <a:endParaRPr lang="zh-CN" altLang="en-US" sz="1600" dirty="0" smtClean="0">
                <a:ln>
                  <a:solidFill>
                    <a:schemeClr val="bg1"/>
                  </a:solidFill>
                </a:ln>
                <a:solidFill>
                  <a:schemeClr val="bg1"/>
                </a:solidFill>
              </a:endParaRPr>
            </a:p>
          </p:txBody>
        </p:sp>
      </p:grpSp>
      <p:sp>
        <p:nvSpPr>
          <p:cNvPr id="7" name="Footer Placeholder 6"/>
          <p:cNvSpPr>
            <a:spLocks noGrp="1"/>
          </p:cNvSpPr>
          <p:nvPr>
            <p:ph type="ftr" sz="quarter" idx="3"/>
          </p:nvPr>
        </p:nvSpPr>
        <p:spPr/>
        <p:txBody>
          <a:bodyPr/>
          <a:lstStyle/>
          <a:p>
            <a:r>
              <a:rPr lang="en-US" smtClean="0"/>
              <a:t>© Copyright 2016 Xilinx</a:t>
            </a:r>
            <a:endParaRPr lang="en-US" dirty="0"/>
          </a:p>
        </p:txBody>
      </p:sp>
      <p:sp>
        <p:nvSpPr>
          <p:cNvPr id="8" name="Slide Number Placeholder 7"/>
          <p:cNvSpPr>
            <a:spLocks noGrp="1"/>
          </p:cNvSpPr>
          <p:nvPr>
            <p:ph type="sldNum" sz="quarter" idx="4"/>
          </p:nvPr>
        </p:nvSpPr>
        <p:spPr/>
        <p:txBody>
          <a:bodyPr/>
          <a:lstStyle/>
          <a:p>
            <a:pPr>
              <a:defRPr/>
            </a:pPr>
            <a:r>
              <a:rPr lang="en-US" smtClean="0"/>
              <a:t>Vivado Design Flow 12-</a:t>
            </a:r>
            <a:fld id="{060BD193-E118-4B16-863C-C8C12C675E3E}" type="slidenum">
              <a:rPr lang="en-US" smtClean="0"/>
              <a:pPr>
                <a:defRPr/>
              </a:pPr>
              <a:t>6</a:t>
            </a:fld>
            <a:endParaRPr lang="en-US" dirty="0"/>
          </a:p>
        </p:txBody>
      </p:sp>
    </p:spTree>
    <p:extLst>
      <p:ext uri="{BB962C8B-B14F-4D97-AF65-F5344CB8AC3E}">
        <p14:creationId xmlns:p14="http://schemas.microsoft.com/office/powerpoint/2010/main" val="353393733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lvl="0"/>
            <a:r>
              <a:rPr lang="en-US" smtClean="0"/>
              <a:t>Analyze multiple implementation results</a:t>
            </a:r>
          </a:p>
          <a:p>
            <a:pPr lvl="1"/>
            <a:r>
              <a:rPr lang="en-US" smtClean="0"/>
              <a:t>Highlight failing timing paths from post-route timing analysis</a:t>
            </a:r>
          </a:p>
          <a:p>
            <a:pPr lvl="1"/>
            <a:r>
              <a:rPr lang="en-US" smtClean="0"/>
              <a:t>Quickly identify and constrain critical path logic</a:t>
            </a:r>
          </a:p>
          <a:p>
            <a:r>
              <a:rPr lang="en-US" smtClean="0"/>
              <a:t>Hierarchical floorplanning</a:t>
            </a:r>
          </a:p>
          <a:p>
            <a:pPr lvl="1"/>
            <a:r>
              <a:rPr lang="en-US" smtClean="0"/>
              <a:t>Guide place &amp; route toward better results</a:t>
            </a:r>
          </a:p>
          <a:p>
            <a:pPr lvl="0"/>
            <a:r>
              <a:rPr lang="en-US" smtClean="0"/>
              <a:t>Utilization estimates</a:t>
            </a:r>
          </a:p>
          <a:p>
            <a:pPr lvl="1"/>
            <a:r>
              <a:rPr lang="en-US" smtClean="0"/>
              <a:t>All resource types shown for each Pblock</a:t>
            </a:r>
          </a:p>
          <a:p>
            <a:pPr lvl="1"/>
            <a:r>
              <a:rPr lang="en-US" smtClean="0"/>
              <a:t>Clocks or carry chains</a:t>
            </a:r>
          </a:p>
          <a:p>
            <a:pPr lvl="0"/>
            <a:r>
              <a:rPr lang="en-US" smtClean="0"/>
              <a:t>Connectivity display</a:t>
            </a:r>
          </a:p>
          <a:p>
            <a:pPr lvl="1"/>
            <a:r>
              <a:rPr lang="en-US" smtClean="0"/>
              <a:t>I/Os, net bundles, clock domains</a:t>
            </a:r>
            <a:endParaRPr lang="en-US" dirty="0"/>
          </a:p>
        </p:txBody>
      </p:sp>
      <p:sp>
        <p:nvSpPr>
          <p:cNvPr id="3" name="Title 2"/>
          <p:cNvSpPr>
            <a:spLocks noGrp="1"/>
          </p:cNvSpPr>
          <p:nvPr>
            <p:ph type="title"/>
          </p:nvPr>
        </p:nvSpPr>
        <p:spPr/>
        <p:txBody>
          <a:bodyPr/>
          <a:lstStyle/>
          <a:p>
            <a:r>
              <a:rPr lang="en-US" smtClean="0"/>
              <a:t>Gain Faster Timing Closure</a:t>
            </a:r>
            <a:endParaRPr lang="en-US" dirty="0"/>
          </a:p>
        </p:txBody>
      </p:sp>
      <p:pic>
        <p:nvPicPr>
          <p:cNvPr id="3074" name="Picture 2"/>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34325" y="1714500"/>
            <a:ext cx="3219450" cy="4567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Footer Placeholder 5"/>
          <p:cNvSpPr>
            <a:spLocks noGrp="1"/>
          </p:cNvSpPr>
          <p:nvPr>
            <p:ph type="ftr" sz="quarter" idx="3"/>
          </p:nvPr>
        </p:nvSpPr>
        <p:spPr/>
        <p:txBody>
          <a:bodyPr/>
          <a:lstStyle/>
          <a:p>
            <a:r>
              <a:rPr lang="en-US" smtClean="0"/>
              <a:t>© Copyright 2016 Xilinx</a:t>
            </a:r>
            <a:endParaRPr lang="en-US" dirty="0"/>
          </a:p>
        </p:txBody>
      </p:sp>
      <p:sp>
        <p:nvSpPr>
          <p:cNvPr id="7" name="Slide Number Placeholder 6"/>
          <p:cNvSpPr>
            <a:spLocks noGrp="1"/>
          </p:cNvSpPr>
          <p:nvPr>
            <p:ph type="sldNum" sz="quarter" idx="4"/>
          </p:nvPr>
        </p:nvSpPr>
        <p:spPr/>
        <p:txBody>
          <a:bodyPr/>
          <a:lstStyle/>
          <a:p>
            <a:pPr>
              <a:defRPr/>
            </a:pPr>
            <a:r>
              <a:rPr lang="en-US" smtClean="0"/>
              <a:t>Vivado Design Flow 12-</a:t>
            </a:r>
            <a:fld id="{060BD193-E118-4B16-863C-C8C12C675E3E}" type="slidenum">
              <a:rPr lang="en-US" smtClean="0"/>
              <a:pPr>
                <a:defRPr/>
              </a:pPr>
              <a:t>7</a:t>
            </a:fld>
            <a:endParaRPr lang="en-US" dirty="0"/>
          </a:p>
        </p:txBody>
      </p:sp>
    </p:spTree>
    <p:extLst>
      <p:ext uri="{BB962C8B-B14F-4D97-AF65-F5344CB8AC3E}">
        <p14:creationId xmlns:p14="http://schemas.microsoft.com/office/powerpoint/2010/main" val="340492330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lvl="0"/>
            <a:r>
              <a:rPr lang="en-US" dirty="0" err="1" smtClean="0"/>
              <a:t>Tcl</a:t>
            </a:r>
            <a:r>
              <a:rPr lang="en-US" dirty="0" smtClean="0"/>
              <a:t> Console enables the designer to actively query the design </a:t>
            </a:r>
            <a:r>
              <a:rPr lang="en-US" dirty="0" err="1" smtClean="0"/>
              <a:t>netlist</a:t>
            </a:r>
            <a:endParaRPr lang="en-US" dirty="0" smtClean="0"/>
          </a:p>
          <a:p>
            <a:r>
              <a:rPr lang="en-US" dirty="0" smtClean="0"/>
              <a:t>Full </a:t>
            </a:r>
            <a:r>
              <a:rPr lang="en-US" dirty="0" err="1" smtClean="0"/>
              <a:t>Tcl</a:t>
            </a:r>
            <a:r>
              <a:rPr lang="en-US" dirty="0" smtClean="0"/>
              <a:t> scripting support in two design flows</a:t>
            </a:r>
          </a:p>
          <a:p>
            <a:pPr lvl="1"/>
            <a:r>
              <a:rPr lang="en-US" dirty="0" smtClean="0"/>
              <a:t>Project-based design flow provides easy project management by the </a:t>
            </a:r>
            <a:r>
              <a:rPr lang="en-US" dirty="0" err="1" smtClean="0"/>
              <a:t>Vivado</a:t>
            </a:r>
            <a:r>
              <a:rPr lang="en-US" dirty="0" smtClean="0"/>
              <a:t> IDE</a:t>
            </a:r>
          </a:p>
          <a:p>
            <a:pPr lvl="1"/>
            <a:r>
              <a:rPr lang="en-US" dirty="0" smtClean="0"/>
              <a:t>Non-project batch design flow enables entire flow to be executed in memory</a:t>
            </a:r>
          </a:p>
          <a:p>
            <a:r>
              <a:rPr lang="en-US" dirty="0" smtClean="0"/>
              <a:t>Journal and log files can be used for script construction</a:t>
            </a:r>
          </a:p>
        </p:txBody>
      </p:sp>
      <p:sp>
        <p:nvSpPr>
          <p:cNvPr id="3" name="Title 2"/>
          <p:cNvSpPr>
            <a:spLocks noGrp="1"/>
          </p:cNvSpPr>
          <p:nvPr>
            <p:ph type="title"/>
          </p:nvPr>
        </p:nvSpPr>
        <p:spPr/>
        <p:txBody>
          <a:bodyPr/>
          <a:lstStyle/>
          <a:p>
            <a:r>
              <a:rPr lang="en-US" smtClean="0"/>
              <a:t>Tcl Capability</a:t>
            </a:r>
            <a:endParaRPr lang="en-US" dirty="0"/>
          </a:p>
        </p:txBody>
      </p:sp>
      <p:sp>
        <p:nvSpPr>
          <p:cNvPr id="6" name="Footer Placeholder 5"/>
          <p:cNvSpPr>
            <a:spLocks noGrp="1"/>
          </p:cNvSpPr>
          <p:nvPr>
            <p:ph type="ftr" sz="quarter" idx="3"/>
          </p:nvPr>
        </p:nvSpPr>
        <p:spPr/>
        <p:txBody>
          <a:bodyPr/>
          <a:lstStyle/>
          <a:p>
            <a:r>
              <a:rPr lang="en-US" smtClean="0"/>
              <a:t>© Copyright 2016 Xilinx</a:t>
            </a:r>
            <a:endParaRPr lang="en-US" dirty="0"/>
          </a:p>
        </p:txBody>
      </p:sp>
      <p:sp>
        <p:nvSpPr>
          <p:cNvPr id="7" name="Slide Number Placeholder 6"/>
          <p:cNvSpPr>
            <a:spLocks noGrp="1"/>
          </p:cNvSpPr>
          <p:nvPr>
            <p:ph type="sldNum" sz="quarter" idx="4"/>
          </p:nvPr>
        </p:nvSpPr>
        <p:spPr/>
        <p:txBody>
          <a:bodyPr/>
          <a:lstStyle/>
          <a:p>
            <a:pPr>
              <a:defRPr/>
            </a:pPr>
            <a:r>
              <a:rPr lang="en-US" smtClean="0"/>
              <a:t>Vivado Design Flow 12-</a:t>
            </a:r>
            <a:fld id="{060BD193-E118-4B16-863C-C8C12C675E3E}" type="slidenum">
              <a:rPr lang="en-US" smtClean="0"/>
              <a:pPr>
                <a:defRPr/>
              </a:pPr>
              <a:t>8</a:t>
            </a:fld>
            <a:endParaRPr lang="en-US" dirty="0"/>
          </a:p>
        </p:txBody>
      </p:sp>
    </p:spTree>
    <p:extLst>
      <p:ext uri="{BB962C8B-B14F-4D97-AF65-F5344CB8AC3E}">
        <p14:creationId xmlns:p14="http://schemas.microsoft.com/office/powerpoint/2010/main" val="210298478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09441" y="1327151"/>
            <a:ext cx="6204597" cy="4268337"/>
          </a:xfrm>
        </p:spPr>
        <p:txBody>
          <a:bodyPr/>
          <a:lstStyle/>
          <a:p>
            <a:pPr lvl="0"/>
            <a:r>
              <a:rPr lang="en-US" dirty="0"/>
              <a:t>Vivado tools support two flows</a:t>
            </a:r>
          </a:p>
          <a:p>
            <a:pPr lvl="1"/>
            <a:r>
              <a:rPr lang="en-US" dirty="0"/>
              <a:t>Project based</a:t>
            </a:r>
          </a:p>
          <a:p>
            <a:pPr lvl="1"/>
            <a:r>
              <a:rPr lang="en-US" dirty="0"/>
              <a:t>Non-project </a:t>
            </a:r>
            <a:r>
              <a:rPr lang="en-US" dirty="0" smtClean="0"/>
              <a:t>batch</a:t>
            </a:r>
            <a:endParaRPr lang="en-US" dirty="0"/>
          </a:p>
          <a:p>
            <a:pPr lvl="0"/>
            <a:r>
              <a:rPr lang="en-US" dirty="0"/>
              <a:t>Non-project batch flow</a:t>
            </a:r>
          </a:p>
          <a:p>
            <a:pPr lvl="1"/>
            <a:r>
              <a:rPr lang="en-US" dirty="0"/>
              <a:t>No project infrastructure</a:t>
            </a:r>
          </a:p>
          <a:p>
            <a:pPr lvl="1"/>
            <a:r>
              <a:rPr lang="en-US" dirty="0"/>
              <a:t>Tcl based</a:t>
            </a:r>
          </a:p>
          <a:p>
            <a:pPr lvl="1"/>
            <a:r>
              <a:rPr lang="en-US" dirty="0"/>
              <a:t>Can use GUI for visualization via </a:t>
            </a:r>
            <a:r>
              <a:rPr lang="en-US" dirty="0" smtClean="0"/>
              <a:t>the </a:t>
            </a:r>
            <a:r>
              <a:rPr lang="en-US" dirty="0" err="1" smtClean="0"/>
              <a:t>start_gui</a:t>
            </a:r>
            <a:r>
              <a:rPr lang="en-US" dirty="0" smtClean="0"/>
              <a:t> command</a:t>
            </a:r>
            <a:endParaRPr lang="en-US" dirty="0"/>
          </a:p>
          <a:p>
            <a:pPr lvl="1"/>
            <a:r>
              <a:rPr lang="en-US" dirty="0"/>
              <a:t>Must manually create reports and </a:t>
            </a:r>
            <a:r>
              <a:rPr lang="en-US" dirty="0" smtClean="0"/>
              <a:t>checkpoints via commands</a:t>
            </a:r>
            <a:endParaRPr lang="en-US" dirty="0"/>
          </a:p>
          <a:p>
            <a:pPr lvl="0"/>
            <a:r>
              <a:rPr lang="en-US" dirty="0"/>
              <a:t>Project-based flow</a:t>
            </a:r>
          </a:p>
          <a:p>
            <a:pPr lvl="1"/>
            <a:r>
              <a:rPr lang="en-US" dirty="0"/>
              <a:t>Project </a:t>
            </a:r>
            <a:r>
              <a:rPr lang="en-US" dirty="0" smtClean="0"/>
              <a:t>infrastructure is saved in *.XPR file</a:t>
            </a:r>
            <a:endParaRPr lang="en-US" dirty="0"/>
          </a:p>
          <a:p>
            <a:pPr lvl="1"/>
            <a:r>
              <a:rPr lang="en-US" dirty="0" smtClean="0"/>
              <a:t>Reports/state/runs/cross-probing is available</a:t>
            </a:r>
            <a:endParaRPr lang="en-US" dirty="0"/>
          </a:p>
          <a:p>
            <a:pPr lvl="1"/>
            <a:r>
              <a:rPr lang="en-US" dirty="0"/>
              <a:t>IDE </a:t>
            </a:r>
            <a:r>
              <a:rPr lang="en-US" dirty="0" smtClean="0"/>
              <a:t>GUI or </a:t>
            </a:r>
            <a:r>
              <a:rPr lang="en-US" dirty="0" err="1"/>
              <a:t>Tcl</a:t>
            </a:r>
            <a:r>
              <a:rPr lang="en-US" dirty="0"/>
              <a:t> </a:t>
            </a:r>
            <a:r>
              <a:rPr lang="en-US" dirty="0" smtClean="0"/>
              <a:t>script both available</a:t>
            </a:r>
            <a:endParaRPr lang="en-US" dirty="0"/>
          </a:p>
        </p:txBody>
      </p:sp>
      <p:sp>
        <p:nvSpPr>
          <p:cNvPr id="3" name="Title 2"/>
          <p:cNvSpPr>
            <a:spLocks noGrp="1"/>
          </p:cNvSpPr>
          <p:nvPr>
            <p:ph type="title"/>
          </p:nvPr>
        </p:nvSpPr>
        <p:spPr/>
        <p:txBody>
          <a:bodyPr/>
          <a:lstStyle/>
          <a:p>
            <a:r>
              <a:rPr lang="en-US" dirty="0" smtClean="0"/>
              <a:t>Project Based </a:t>
            </a:r>
            <a:r>
              <a:rPr lang="en-US" dirty="0" err="1" smtClean="0"/>
              <a:t>vs</a:t>
            </a:r>
            <a:r>
              <a:rPr lang="en-US" dirty="0" smtClean="0"/>
              <a:t> Non-Project Batch Flows</a:t>
            </a:r>
            <a:endParaRPr lang="en-US" dirty="0"/>
          </a:p>
        </p:txBody>
      </p:sp>
      <p:grpSp>
        <p:nvGrpSpPr>
          <p:cNvPr id="7" name="Group 6"/>
          <p:cNvGrpSpPr/>
          <p:nvPr/>
        </p:nvGrpSpPr>
        <p:grpSpPr>
          <a:xfrm>
            <a:off x="6877049" y="1752600"/>
            <a:ext cx="4602163" cy="4495800"/>
            <a:chOff x="6877049" y="1752600"/>
            <a:chExt cx="4602163" cy="4495800"/>
          </a:xfrm>
        </p:grpSpPr>
        <p:pic>
          <p:nvPicPr>
            <p:cNvPr id="5122" name="Picture 2"/>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77049" y="1752600"/>
              <a:ext cx="4602163" cy="449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p:cNvPicPr>
              <a:picLocks noChangeAspect="1"/>
            </p:cNvPicPr>
            <p:nvPr/>
          </p:nvPicPr>
          <p:blipFill>
            <a:blip r:embed="rId3"/>
            <a:stretch>
              <a:fillRect/>
            </a:stretch>
          </p:blipFill>
          <p:spPr>
            <a:xfrm>
              <a:off x="7020655" y="2533475"/>
              <a:ext cx="1150221" cy="3627922"/>
            </a:xfrm>
            <a:prstGeom prst="rect">
              <a:avLst/>
            </a:prstGeom>
          </p:spPr>
        </p:pic>
      </p:grpSp>
      <p:sp>
        <p:nvSpPr>
          <p:cNvPr id="8" name="Footer Placeholder 7"/>
          <p:cNvSpPr>
            <a:spLocks noGrp="1"/>
          </p:cNvSpPr>
          <p:nvPr>
            <p:ph type="ftr" sz="quarter" idx="3"/>
          </p:nvPr>
        </p:nvSpPr>
        <p:spPr/>
        <p:txBody>
          <a:bodyPr/>
          <a:lstStyle/>
          <a:p>
            <a:r>
              <a:rPr lang="en-US" smtClean="0"/>
              <a:t>© Copyright 2016 Xilinx</a:t>
            </a:r>
            <a:endParaRPr lang="en-US" dirty="0"/>
          </a:p>
        </p:txBody>
      </p:sp>
      <p:sp>
        <p:nvSpPr>
          <p:cNvPr id="9" name="Slide Number Placeholder 8"/>
          <p:cNvSpPr>
            <a:spLocks noGrp="1"/>
          </p:cNvSpPr>
          <p:nvPr>
            <p:ph type="sldNum" sz="quarter" idx="4"/>
          </p:nvPr>
        </p:nvSpPr>
        <p:spPr/>
        <p:txBody>
          <a:bodyPr/>
          <a:lstStyle/>
          <a:p>
            <a:pPr>
              <a:defRPr/>
            </a:pPr>
            <a:r>
              <a:rPr lang="en-US" smtClean="0"/>
              <a:t>Vivado Design Flow 12-</a:t>
            </a:r>
            <a:fld id="{060BD193-E118-4B16-863C-C8C12C675E3E}" type="slidenum">
              <a:rPr lang="en-US" smtClean="0"/>
              <a:pPr>
                <a:defRPr/>
              </a:pPr>
              <a:t>9</a:t>
            </a:fld>
            <a:endParaRPr lang="en-US" dirty="0"/>
          </a:p>
        </p:txBody>
      </p:sp>
    </p:spTree>
    <p:extLst>
      <p:ext uri="{BB962C8B-B14F-4D97-AF65-F5344CB8AC3E}">
        <p14:creationId xmlns:p14="http://schemas.microsoft.com/office/powerpoint/2010/main" val="4004002568"/>
      </p:ext>
    </p:extLst>
  </p:cSld>
  <p:clrMapOvr>
    <a:masterClrMapping/>
  </p:clrMapOvr>
  <p:timing>
    <p:tnLst>
      <p:par>
        <p:cTn id="1" dur="indefinite" restart="never" nodeType="tmRoot"/>
      </p:par>
    </p:tnLst>
  </p:timing>
</p:sld>
</file>

<file path=ppt/theme/theme1.xml><?xml version="1.0" encoding="utf-8"?>
<a:theme xmlns:a="http://schemas.openxmlformats.org/drawingml/2006/main" name="1_Xilinx_All_Programmable_Template_08-01-12">
  <a:themeElements>
    <a:clrScheme name="Xilinx All Programmable">
      <a:dk1>
        <a:srgbClr val="000000"/>
      </a:dk1>
      <a:lt1>
        <a:srgbClr val="FFFFFF"/>
      </a:lt1>
      <a:dk2>
        <a:srgbClr val="EC891D"/>
      </a:dk2>
      <a:lt2>
        <a:srgbClr val="EE3424"/>
      </a:lt2>
      <a:accent1>
        <a:srgbClr val="008CA8"/>
      </a:accent1>
      <a:accent2>
        <a:srgbClr val="B20838"/>
      </a:accent2>
      <a:accent3>
        <a:srgbClr val="6D7076"/>
      </a:accent3>
      <a:accent4>
        <a:srgbClr val="3F3F3F"/>
      </a:accent4>
      <a:accent5>
        <a:srgbClr val="D9DA56"/>
      </a:accent5>
      <a:accent6>
        <a:srgbClr val="8B8D09"/>
      </a:accent6>
      <a:hlink>
        <a:srgbClr val="008CA8"/>
      </a:hlink>
      <a:folHlink>
        <a:srgbClr val="004654"/>
      </a:folHlink>
    </a:clrScheme>
    <a:fontScheme name="Xilinx Template_ligh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76200" cap="flat" cmpd="sng" algn="ctr">
          <a:noFill/>
          <a:prstDash val="solid"/>
          <a:round/>
          <a:headEnd type="none" w="med" len="med"/>
          <a:tailEnd type="none" w="med" len="med"/>
        </a:ln>
        <a:effectLst/>
      </a:spPr>
      <a:bodyPr vert="horz" wrap="square" lIns="91440" tIns="45720" rIns="91440" bIns="45720" numCol="1" rtlCol="0" anchor="ctr" anchorCtr="0" compatLnSpc="1">
        <a:prstTxWarp prst="textNoShape">
          <a:avLst/>
        </a:prstTxWarp>
        <a:noAutofit/>
      </a:bodyPr>
      <a:lstStyle>
        <a:defPPr algn="ctr">
          <a:defRPr dirty="0" smtClean="0">
            <a:solidFill>
              <a:srgbClr val="000000"/>
            </a:solidFill>
          </a:defRPr>
        </a:defPPr>
      </a:lstStyle>
    </a:spDef>
    <a:lnDef>
      <a:spPr bwMode="auto">
        <a:xfrm>
          <a:off x="0" y="0"/>
          <a:ext cx="1" cy="1"/>
        </a:xfrm>
        <a:custGeom>
          <a:avLst/>
          <a:gdLst/>
          <a:ahLst/>
          <a:cxnLst/>
          <a:rect l="0" t="0" r="0" b="0"/>
          <a:pathLst/>
        </a:custGeom>
        <a:solidFill>
          <a:schemeClr val="tx2"/>
        </a:solid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txDef>
      <a:spPr bwMode="auto">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a:spPr>
      <a:bodyPr vert="horz" wrap="square" lIns="0" tIns="45720" rIns="91440" bIns="45720" numCol="1" anchor="t" anchorCtr="0" compatLnSpc="1">
        <a:prstTxWarp prst="textNoShape">
          <a:avLst/>
        </a:prstTxWarp>
      </a:bodyPr>
      <a:lstStyle>
        <a:defPPr>
          <a:lnSpc>
            <a:spcPct val="100000"/>
          </a:lnSpc>
          <a:defRPr kern="0" dirty="0" smtClean="0">
            <a:solidFill>
              <a:schemeClr val="tx1">
                <a:lumMod val="75000"/>
                <a:lumOff val="25000"/>
              </a:schemeClr>
            </a:solidFill>
          </a:defRPr>
        </a:defPPr>
      </a:lstStyle>
    </a:txDef>
  </a:objectDefaults>
  <a:extraClrSchemeLst>
    <a:extraClrScheme>
      <a:clrScheme name="Xilinx Template_light 1">
        <a:dk1>
          <a:srgbClr val="000000"/>
        </a:dk1>
        <a:lt1>
          <a:srgbClr val="FFFFFF"/>
        </a:lt1>
        <a:dk2>
          <a:srgbClr val="008CA8"/>
        </a:dk2>
        <a:lt2>
          <a:srgbClr val="EE3424"/>
        </a:lt2>
        <a:accent1>
          <a:srgbClr val="EC891D"/>
        </a:accent1>
        <a:accent2>
          <a:srgbClr val="B20838"/>
        </a:accent2>
        <a:accent3>
          <a:srgbClr val="FFFFFF"/>
        </a:accent3>
        <a:accent4>
          <a:srgbClr val="000000"/>
        </a:accent4>
        <a:accent5>
          <a:srgbClr val="F4C4AB"/>
        </a:accent5>
        <a:accent6>
          <a:srgbClr val="A10632"/>
        </a:accent6>
        <a:hlink>
          <a:srgbClr val="D9DA56"/>
        </a:hlink>
        <a:folHlink>
          <a:srgbClr val="8B8D09"/>
        </a:folHlink>
      </a:clrScheme>
      <a:clrMap bg1="lt1" tx1="dk1" bg2="lt2" tx2="dk2" accent1="accent1" accent2="accent2" accent3="accent3" accent4="accent4" accent5="accent5" accent6="accent6" hlink="hlink" folHlink="folHlink"/>
    </a:extraClrScheme>
    <a:extraClrScheme>
      <a:clrScheme name="Xilinx Template_light 2">
        <a:dk1>
          <a:srgbClr val="EE3423"/>
        </a:dk1>
        <a:lt1>
          <a:srgbClr val="FFFFFF"/>
        </a:lt1>
        <a:dk2>
          <a:srgbClr val="333333"/>
        </a:dk2>
        <a:lt2>
          <a:srgbClr val="008CA8"/>
        </a:lt2>
        <a:accent1>
          <a:srgbClr val="EC891D"/>
        </a:accent1>
        <a:accent2>
          <a:srgbClr val="B20838"/>
        </a:accent2>
        <a:accent3>
          <a:srgbClr val="ADADAD"/>
        </a:accent3>
        <a:accent4>
          <a:srgbClr val="DADADA"/>
        </a:accent4>
        <a:accent5>
          <a:srgbClr val="F4C4AB"/>
        </a:accent5>
        <a:accent6>
          <a:srgbClr val="A10632"/>
        </a:accent6>
        <a:hlink>
          <a:srgbClr val="D9DA56"/>
        </a:hlink>
        <a:folHlink>
          <a:srgbClr val="8B8D09"/>
        </a:folHlink>
      </a:clrScheme>
      <a:clrMap bg1="dk2" tx1="lt1" bg2="dk1" tx2="lt2" accent1="accent1" accent2="accent2" accent3="accent3" accent4="accent4" accent5="accent5" accent6="accent6" hlink="hlink" folHlink="folHlink"/>
    </a:extraClrScheme>
    <a:extraClrScheme>
      <a:clrScheme name="Xilinx Template_light 3">
        <a:dk1>
          <a:srgbClr val="EE3424"/>
        </a:dk1>
        <a:lt1>
          <a:srgbClr val="FFFFFF"/>
        </a:lt1>
        <a:dk2>
          <a:srgbClr val="333333"/>
        </a:dk2>
        <a:lt2>
          <a:srgbClr val="008CA8"/>
        </a:lt2>
        <a:accent1>
          <a:srgbClr val="EC891D"/>
        </a:accent1>
        <a:accent2>
          <a:srgbClr val="B20838"/>
        </a:accent2>
        <a:accent3>
          <a:srgbClr val="ADADAD"/>
        </a:accent3>
        <a:accent4>
          <a:srgbClr val="DADADA"/>
        </a:accent4>
        <a:accent5>
          <a:srgbClr val="F4C4AB"/>
        </a:accent5>
        <a:accent6>
          <a:srgbClr val="A10632"/>
        </a:accent6>
        <a:hlink>
          <a:srgbClr val="D9DA56"/>
        </a:hlink>
        <a:folHlink>
          <a:srgbClr val="8B8D09"/>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4_3.pptx" id="{FB044881-3FB6-4783-B698-BD6A32671889}" vid="{BA976BFF-C6DA-4068-8A06-B89547FD2B01}"/>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documentManagement>
    <Description0 xmlns="D46A7F71-384C-4B0A-B6CB-1869FF28952A">The wide-frame format of the new All Programmable template.</Description0>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17F6AD44C380A4BB6CB1869FF28952A" ma:contentTypeVersion="0" ma:contentTypeDescription="Create a new document." ma:contentTypeScope="" ma:versionID="cbec7fb8faa159a01dcec9b5572a4f9b">
  <xsd:schema xmlns:xsd="http://www.w3.org/2001/XMLSchema" xmlns:p="http://schemas.microsoft.com/office/2006/metadata/properties" xmlns:ns2="D46A7F71-384C-4B0A-B6CB-1869FF28952A" targetNamespace="http://schemas.microsoft.com/office/2006/metadata/properties" ma:root="true" ma:fieldsID="e6a1f69f03052b316a7875f7c9741570" ns2:_="">
    <xsd:import namespace="D46A7F71-384C-4B0A-B6CB-1869FF28952A"/>
    <xsd:element name="properties">
      <xsd:complexType>
        <xsd:sequence>
          <xsd:element name="documentManagement">
            <xsd:complexType>
              <xsd:all>
                <xsd:element ref="ns2:Description0" minOccurs="0"/>
              </xsd:all>
            </xsd:complexType>
          </xsd:element>
        </xsd:sequence>
      </xsd:complexType>
    </xsd:element>
  </xsd:schema>
  <xsd:schema xmlns:xsd="http://www.w3.org/2001/XMLSchema" xmlns:dms="http://schemas.microsoft.com/office/2006/documentManagement/types" targetNamespace="D46A7F71-384C-4B0A-B6CB-1869FF28952A" elementFormDefault="qualified">
    <xsd:import namespace="http://schemas.microsoft.com/office/2006/documentManagement/types"/>
    <xsd:element name="Description0" ma:index="8" nillable="true" ma:displayName="Description" ma:internalName="Description0">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747654C-B272-4B15-B46C-BB332E6C5466}">
  <ds:schemaRefs>
    <ds:schemaRef ds:uri="http://purl.org/dc/elements/1.1/"/>
    <ds:schemaRef ds:uri="D46A7F71-384C-4B0A-B6CB-1869FF28952A"/>
    <ds:schemaRef ds:uri="http://www.w3.org/XML/1998/namespace"/>
    <ds:schemaRef ds:uri="http://schemas.microsoft.com/office/2006/documentManagement/types"/>
    <ds:schemaRef ds:uri="http://schemas.microsoft.com/office/2006/metadata/properties"/>
    <ds:schemaRef ds:uri="http://purl.org/dc/dcmitype/"/>
    <ds:schemaRef ds:uri="http://purl.org/dc/terms/"/>
    <ds:schemaRef ds:uri="http://schemas.openxmlformats.org/package/2006/metadata/core-properties"/>
  </ds:schemaRefs>
</ds:datastoreItem>
</file>

<file path=customXml/itemProps2.xml><?xml version="1.0" encoding="utf-8"?>
<ds:datastoreItem xmlns:ds="http://schemas.openxmlformats.org/officeDocument/2006/customXml" ds:itemID="{A2570465-C410-4C49-BB43-C779FFF2804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46A7F71-384C-4B0A-B6CB-1869FF28952A"/>
    <ds:schemaRef ds:uri="http://schemas.microsoft.com/office/2006/documentManagement/typ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3.xml><?xml version="1.0" encoding="utf-8"?>
<ds:datastoreItem xmlns:ds="http://schemas.openxmlformats.org/officeDocument/2006/customXml" ds:itemID="{3645E401-49A1-479D-B023-F249450A84E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5121</TotalTime>
  <Words>3007</Words>
  <Application>Microsoft Office PowerPoint</Application>
  <PresentationFormat>Custom</PresentationFormat>
  <Paragraphs>424</Paragraphs>
  <Slides>39</Slides>
  <Notes>11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39</vt:i4>
      </vt:variant>
    </vt:vector>
  </HeadingPairs>
  <TitlesOfParts>
    <vt:vector size="45" baseType="lpstr">
      <vt:lpstr>宋体</vt:lpstr>
      <vt:lpstr>Arial</vt:lpstr>
      <vt:lpstr>Arial</vt:lpstr>
      <vt:lpstr>Calibri</vt:lpstr>
      <vt:lpstr>Wingdings</vt:lpstr>
      <vt:lpstr>1_Xilinx_All_Programmable_Template_08-01-12</vt:lpstr>
      <vt:lpstr>Vivado Design Flow</vt:lpstr>
      <vt:lpstr>Objectives</vt:lpstr>
      <vt:lpstr>Outline</vt:lpstr>
      <vt:lpstr>Vivado IDE Solution</vt:lpstr>
      <vt:lpstr>Who Should Use Vivado?</vt:lpstr>
      <vt:lpstr>Vivado’s Visualization Feature</vt:lpstr>
      <vt:lpstr>Gain Faster Timing Closure</vt:lpstr>
      <vt:lpstr>Tcl Capability</vt:lpstr>
      <vt:lpstr>Project Based vs Non-Project Batch Flows</vt:lpstr>
      <vt:lpstr>Outline</vt:lpstr>
      <vt:lpstr>Typical vs Vivado Design Flow</vt:lpstr>
      <vt:lpstr>Design Database</vt:lpstr>
      <vt:lpstr>What is a Netlist?</vt:lpstr>
      <vt:lpstr>Netlist Objects</vt:lpstr>
      <vt:lpstr>Elaborated Design</vt:lpstr>
      <vt:lpstr>Object Names in Elaborated Design</vt:lpstr>
      <vt:lpstr>Synthesized Design</vt:lpstr>
      <vt:lpstr>Implemented Design</vt:lpstr>
      <vt:lpstr>Project Data</vt:lpstr>
      <vt:lpstr>Journal and Log Files</vt:lpstr>
      <vt:lpstr>Checkpoints</vt:lpstr>
      <vt:lpstr>Outline</vt:lpstr>
      <vt:lpstr>Getting Started Jump Page</vt:lpstr>
      <vt:lpstr>New Project Creation Wizard</vt:lpstr>
      <vt:lpstr>Project creation flow (RTL/Synthesized Design)</vt:lpstr>
      <vt:lpstr>Constraints File Management</vt:lpstr>
      <vt:lpstr>Project Navigator</vt:lpstr>
      <vt:lpstr>Project Settings</vt:lpstr>
      <vt:lpstr>Flow Navigator – RTL Project</vt:lpstr>
      <vt:lpstr>Flow Navigator – RTL Project, cont’d…</vt:lpstr>
      <vt:lpstr>Simulation</vt:lpstr>
      <vt:lpstr>Adding Testbench Files</vt:lpstr>
      <vt:lpstr>Simulation Settings</vt:lpstr>
      <vt:lpstr>Simulation Results</vt:lpstr>
      <vt:lpstr>After Elaboration</vt:lpstr>
      <vt:lpstr>After Synthesis</vt:lpstr>
      <vt:lpstr>After Implementation</vt:lpstr>
      <vt:lpstr>Outline</vt:lpstr>
      <vt:lpstr>Summary</vt:lpstr>
    </vt:vector>
  </TitlesOfParts>
  <Company>Xilinx Inc,</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EDK Overview</dc:title>
  <dc:creator>Xilinx</dc:creator>
  <cp:keywords>Public</cp:keywords>
  <cp:lastModifiedBy>Parimal Patel</cp:lastModifiedBy>
  <cp:revision>223</cp:revision>
  <cp:lastPrinted>2015-07-28T14:49:48Z</cp:lastPrinted>
  <dcterms:created xsi:type="dcterms:W3CDTF">2012-06-30T11:52:27Z</dcterms:created>
  <dcterms:modified xsi:type="dcterms:W3CDTF">2016-08-01T12:31:45Z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Description0">
    <vt:lpwstr/>
  </property>
  <property fmtid="{D5CDD505-2E9C-101B-9397-08002B2CF9AE}" pid="3" name="ContentTypeId">
    <vt:lpwstr>0x010100717F6AD44C380A4BB6CB1869FF28952A</vt:lpwstr>
  </property>
  <property fmtid="{D5CDD505-2E9C-101B-9397-08002B2CF9AE}" pid="4" name="TitusGUID">
    <vt:lpwstr>b5b1aa7a-58e3-4b10-9cd2-123d8030a30d</vt:lpwstr>
  </property>
  <property fmtid="{D5CDD505-2E9C-101B-9397-08002B2CF9AE}" pid="5" name="TITUSCustom1">
    <vt:lpwstr>1</vt:lpwstr>
  </property>
  <property fmtid="{D5CDD505-2E9C-101B-9397-08002B2CF9AE}" pid="6" name="XilinxClassification">
    <vt:lpwstr>Public</vt:lpwstr>
  </property>
  <property fmtid="{D5CDD505-2E9C-101B-9397-08002B2CF9AE}" pid="7" name="XilinxVisual Markings">
    <vt:lpwstr>No</vt:lpwstr>
  </property>
  <property fmtid="{D5CDD505-2E9C-101B-9397-08002B2CF9AE}" pid="8" name="XilinxPublication Year">
    <vt:lpwstr>2012</vt:lpwstr>
  </property>
  <property fmtid="{D5CDD505-2E9C-101B-9397-08002B2CF9AE}" pid="9" name="XilinxRemoveLegacyFooters">
    <vt:lpwstr>Yes</vt:lpwstr>
  </property>
</Properties>
</file>